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69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7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68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61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15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26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81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3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8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61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4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95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4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0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63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38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6F73-E062-42F9-9BD2-2A166D81C3E0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EE0115-4658-496C-8729-E6700353FC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0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86496-5444-0186-BFF6-DB80BE7E0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Etelka Portál Szekszárd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DAE0FFA-9CC4-B804-C61F-B95E9D441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</a:t>
            </a:r>
            <a:r>
              <a:rPr lang="hu-HU" dirty="0" err="1"/>
              <a:t>Gombay</a:t>
            </a:r>
            <a:r>
              <a:rPr lang="hu-HU" dirty="0"/>
              <a:t> Szilvia, Patocskai Szilárd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49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6D0E631-C263-D91E-E189-2F69B67E63AC}"/>
              </a:ext>
            </a:extLst>
          </p:cNvPr>
          <p:cNvSpPr txBox="1"/>
          <p:nvPr/>
        </p:nvSpPr>
        <p:spPr>
          <a:xfrm>
            <a:off x="1632680" y="226337"/>
            <a:ext cx="16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Fizetés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F5F61D-BC01-58BE-7703-7A83D4FC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1140737"/>
            <a:ext cx="2631377" cy="571726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80CD1B9-8AD7-47A4-B2B3-99A7DB9EEDDE}"/>
              </a:ext>
            </a:extLst>
          </p:cNvPr>
          <p:cNvSpPr txBox="1"/>
          <p:nvPr/>
        </p:nvSpPr>
        <p:spPr>
          <a:xfrm>
            <a:off x="3020714" y="3596241"/>
            <a:ext cx="1901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kiválasztott gyermek rendelésének végösszege.</a:t>
            </a:r>
            <a:br>
              <a:rPr lang="hu-HU" dirty="0"/>
            </a:br>
            <a:r>
              <a:rPr lang="hu-HU" dirty="0"/>
              <a:t>Kattintson a számlázási adatokra!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69885FFD-4DDA-EDCB-D694-FCE3B20109C5}"/>
              </a:ext>
            </a:extLst>
          </p:cNvPr>
          <p:cNvSpPr/>
          <p:nvPr/>
        </p:nvSpPr>
        <p:spPr>
          <a:xfrm>
            <a:off x="1511929" y="4870765"/>
            <a:ext cx="1436440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7C25D93-396D-B9F2-BB1D-EA27FD93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11" y="1140737"/>
            <a:ext cx="2631377" cy="571726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273EB11-27ED-CBE4-721C-3E946F35460C}"/>
              </a:ext>
            </a:extLst>
          </p:cNvPr>
          <p:cNvSpPr txBox="1"/>
          <p:nvPr/>
        </p:nvSpPr>
        <p:spPr>
          <a:xfrm>
            <a:off x="7867460" y="1810692"/>
            <a:ext cx="314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a számlázási adatok nem jelennek meg, akkor pipálja be a „Kérek számlát” opciót és töltse ki a kért adatokkal!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92E1BD1-0FE4-15C2-75AD-B6DA282252F7}"/>
              </a:ext>
            </a:extLst>
          </p:cNvPr>
          <p:cNvSpPr txBox="1"/>
          <p:nvPr/>
        </p:nvSpPr>
        <p:spPr>
          <a:xfrm>
            <a:off x="7831371" y="3846979"/>
            <a:ext cx="364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Pipálja be a jogi nyilatkozatot, amivel elfogadja a feltételeket. (ÁSZF)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64F2F50-21BA-4BBD-742D-3851B1431361}"/>
              </a:ext>
            </a:extLst>
          </p:cNvPr>
          <p:cNvSpPr txBox="1"/>
          <p:nvPr/>
        </p:nvSpPr>
        <p:spPr>
          <a:xfrm>
            <a:off x="7939890" y="5341545"/>
            <a:ext cx="199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Tovább a fizetéshez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DAD17DFE-243D-E2DC-69EE-A9E75C973EB2}"/>
              </a:ext>
            </a:extLst>
          </p:cNvPr>
          <p:cNvSpPr/>
          <p:nvPr/>
        </p:nvSpPr>
        <p:spPr>
          <a:xfrm>
            <a:off x="6319318" y="5582145"/>
            <a:ext cx="1195057" cy="293554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2553518F-7A99-B6E7-8B8E-0AA21D99461A}"/>
              </a:ext>
            </a:extLst>
          </p:cNvPr>
          <p:cNvCxnSpPr>
            <a:cxnSpLocks/>
            <a:stCxn id="12" idx="6"/>
            <a:endCxn id="11" idx="1"/>
          </p:cNvCxnSpPr>
          <p:nvPr/>
        </p:nvCxnSpPr>
        <p:spPr>
          <a:xfrm flipV="1">
            <a:off x="7514375" y="5526211"/>
            <a:ext cx="425515" cy="20271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078C24F6-F878-9653-4DCB-AB85C0A8C1AC}"/>
              </a:ext>
            </a:extLst>
          </p:cNvPr>
          <p:cNvSpPr/>
          <p:nvPr/>
        </p:nvSpPr>
        <p:spPr>
          <a:xfrm>
            <a:off x="4852656" y="3846979"/>
            <a:ext cx="218875" cy="246706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6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718A926-8AAA-1DF1-8537-CF757D1B9A6C}"/>
              </a:ext>
            </a:extLst>
          </p:cNvPr>
          <p:cNvSpPr txBox="1"/>
          <p:nvPr/>
        </p:nvSpPr>
        <p:spPr>
          <a:xfrm>
            <a:off x="1348967" y="224245"/>
            <a:ext cx="36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Online fizetés (Bankkártyával)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88EF54A-41EB-9871-967F-C55222A8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29" y="831059"/>
            <a:ext cx="2773906" cy="602694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14F9660-FC7E-52F2-CB1D-4C9FC6B1111B}"/>
              </a:ext>
            </a:extLst>
          </p:cNvPr>
          <p:cNvSpPr txBox="1"/>
          <p:nvPr/>
        </p:nvSpPr>
        <p:spPr>
          <a:xfrm>
            <a:off x="5631255" y="2743385"/>
            <a:ext cx="29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Bankkártyás fizetésnél töltse ki a kártya adataival, majd válassza a fizetés gombot!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9A98948-9E06-078A-55E8-F03664AA72EF}"/>
              </a:ext>
            </a:extLst>
          </p:cNvPr>
          <p:cNvSpPr txBox="1"/>
          <p:nvPr/>
        </p:nvSpPr>
        <p:spPr>
          <a:xfrm>
            <a:off x="5631255" y="4689695"/>
            <a:ext cx="345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Banktól függetlenül az online fizetést jóvá kell hagynia! Amennyiben nem hagyja jóvá, a kifizetés meghiúsul!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EA6E6B9-EE4E-964F-2808-EDCB7DB548BC}"/>
              </a:ext>
            </a:extLst>
          </p:cNvPr>
          <p:cNvSpPr txBox="1"/>
          <p:nvPr/>
        </p:nvSpPr>
        <p:spPr>
          <a:xfrm>
            <a:off x="9089679" y="3254875"/>
            <a:ext cx="2420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Sikeres tranzakció esetén bizonylat készül!</a:t>
            </a:r>
          </a:p>
        </p:txBody>
      </p:sp>
    </p:spTree>
    <p:extLst>
      <p:ext uri="{BB962C8B-B14F-4D97-AF65-F5344CB8AC3E}">
        <p14:creationId xmlns:p14="http://schemas.microsoft.com/office/powerpoint/2010/main" val="3483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0A9E97C-68A9-A526-5D1E-B79872D63745}"/>
              </a:ext>
            </a:extLst>
          </p:cNvPr>
          <p:cNvSpPr txBox="1"/>
          <p:nvPr/>
        </p:nvSpPr>
        <p:spPr>
          <a:xfrm>
            <a:off x="1347458" y="298764"/>
            <a:ext cx="1029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a rendelés meghiúsul, akkor az Infó falra visszalépve a Félbehagyott rendelést törölheti!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97E81BB-93B1-B6BA-10C1-187A9476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80" y="970215"/>
            <a:ext cx="2534851" cy="550753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B7C6D23-E2E0-4C51-1E14-715DF2A0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6" y="970214"/>
            <a:ext cx="2534851" cy="5507540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8C427A37-9FCE-0D78-62A9-BC07480F6F0B}"/>
              </a:ext>
            </a:extLst>
          </p:cNvPr>
          <p:cNvSpPr/>
          <p:nvPr/>
        </p:nvSpPr>
        <p:spPr>
          <a:xfrm>
            <a:off x="2444436" y="4780230"/>
            <a:ext cx="1436440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13DE3DD9-93F0-1AB6-2991-E4CEF4E3CD12}"/>
              </a:ext>
            </a:extLst>
          </p:cNvPr>
          <p:cNvCxnSpPr>
            <a:cxnSpLocks/>
          </p:cNvCxnSpPr>
          <p:nvPr/>
        </p:nvCxnSpPr>
        <p:spPr>
          <a:xfrm flipV="1">
            <a:off x="3888452" y="4270971"/>
            <a:ext cx="3363374" cy="66769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Ellipszis 11">
            <a:extLst>
              <a:ext uri="{FF2B5EF4-FFF2-40B4-BE49-F238E27FC236}">
                <a16:creationId xmlns:a16="http://schemas.microsoft.com/office/drawing/2014/main" id="{048C2ABC-DB6D-409F-1314-0468E301BC86}"/>
              </a:ext>
            </a:extLst>
          </p:cNvPr>
          <p:cNvSpPr/>
          <p:nvPr/>
        </p:nvSpPr>
        <p:spPr>
          <a:xfrm>
            <a:off x="7333221" y="4146486"/>
            <a:ext cx="389300" cy="24897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02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6734ED6-9E46-AEB8-BDB1-31F4A7E64301}"/>
              </a:ext>
            </a:extLst>
          </p:cNvPr>
          <p:cNvSpPr txBox="1"/>
          <p:nvPr/>
        </p:nvSpPr>
        <p:spPr>
          <a:xfrm>
            <a:off x="1294645" y="1674891"/>
            <a:ext cx="6337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tájékoztató célja az Etelka Portál Mobil alkalmazásának használata.</a:t>
            </a:r>
          </a:p>
          <a:p>
            <a:pPr marL="342900" indent="-342900">
              <a:buAutoNum type="arabicPeriod"/>
            </a:pPr>
            <a:r>
              <a:rPr lang="hu-HU" dirty="0"/>
              <a:t>A Regisztráció e-mail-ben az ügyintézőn keresztül történik. Egy felhasználóhoz több gyerek és több iskola is tartozhat, így egy helyen intézhetőek az étkezések.</a:t>
            </a:r>
          </a:p>
          <a:p>
            <a:r>
              <a:rPr lang="hu-HU" dirty="0"/>
              <a:t>2. Az applikáció beszerzése a kapott e-mailből, vagy a szekszard.etelkaportal.hu-</a:t>
            </a:r>
            <a:r>
              <a:rPr lang="hu-HU" dirty="0" err="1"/>
              <a:t>ról</a:t>
            </a:r>
            <a:endParaRPr lang="hu-HU" dirty="0"/>
          </a:p>
          <a:p>
            <a:r>
              <a:rPr lang="hu-HU" dirty="0"/>
              <a:t>3. Letöltés és Telepítés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D54FA4-5E79-7294-EED1-B38A2905E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03" y="928197"/>
            <a:ext cx="2577207" cy="559956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C76586F-9475-82B6-4994-86CECA6FE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98" y="4787402"/>
            <a:ext cx="804333" cy="81703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7901889-9C07-23DD-9003-3D9597F90855}"/>
              </a:ext>
            </a:extLst>
          </p:cNvPr>
          <p:cNvSpPr txBox="1"/>
          <p:nvPr/>
        </p:nvSpPr>
        <p:spPr>
          <a:xfrm>
            <a:off x="9352230" y="330234"/>
            <a:ext cx="114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Súgó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B4EA84F-C331-6951-B7EE-9547C9D958EF}"/>
              </a:ext>
            </a:extLst>
          </p:cNvPr>
          <p:cNvSpPr txBox="1"/>
          <p:nvPr/>
        </p:nvSpPr>
        <p:spPr>
          <a:xfrm>
            <a:off x="6096000" y="5604435"/>
            <a:ext cx="208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Hasznos linkek az oldal alján találhatóak. (Súgó)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CF7AD6-B242-E9BC-5DDE-9212BD9DB370}"/>
              </a:ext>
            </a:extLst>
          </p:cNvPr>
          <p:cNvSpPr txBox="1"/>
          <p:nvPr/>
        </p:nvSpPr>
        <p:spPr>
          <a:xfrm>
            <a:off x="2735535" y="668788"/>
            <a:ext cx="309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Első lépések</a:t>
            </a:r>
          </a:p>
        </p:txBody>
      </p:sp>
    </p:spTree>
    <p:extLst>
      <p:ext uri="{BB962C8B-B14F-4D97-AF65-F5344CB8AC3E}">
        <p14:creationId xmlns:p14="http://schemas.microsoft.com/office/powerpoint/2010/main" val="22834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3EEF48-4313-EDC8-DCB8-B1BDC44E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77" y="515887"/>
            <a:ext cx="1942862" cy="654706"/>
          </a:xfrm>
        </p:spPr>
        <p:txBody>
          <a:bodyPr>
            <a:normAutofit/>
          </a:bodyPr>
          <a:lstStyle/>
          <a:p>
            <a:r>
              <a:rPr lang="hu-HU" dirty="0"/>
              <a:t>Belépés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AB7CB9A-D128-91D5-5916-BFCBF597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52290"/>
            <a:ext cx="1384300" cy="17526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0D2FFC3-94EC-E3B7-6D6E-84FDECC7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38" y="1355707"/>
            <a:ext cx="2419930" cy="525784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96708B-FB0A-7853-B777-F22D25D81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06" y="1355707"/>
            <a:ext cx="2419931" cy="525785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A136C34-9FAE-DDD6-CBA2-C7BC4D4D52CF}"/>
              </a:ext>
            </a:extLst>
          </p:cNvPr>
          <p:cNvSpPr txBox="1"/>
          <p:nvPr/>
        </p:nvSpPr>
        <p:spPr>
          <a:xfrm>
            <a:off x="1041463" y="1986823"/>
            <a:ext cx="9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Indítás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3A62DE07-2910-275F-900B-361846F0E7E6}"/>
              </a:ext>
            </a:extLst>
          </p:cNvPr>
          <p:cNvSpPr/>
          <p:nvPr/>
        </p:nvSpPr>
        <p:spPr>
          <a:xfrm>
            <a:off x="2399168" y="3268301"/>
            <a:ext cx="1458403" cy="624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E2B41F44-AEC8-0493-5B92-F38C610D398F}"/>
              </a:ext>
            </a:extLst>
          </p:cNvPr>
          <p:cNvSpPr/>
          <p:nvPr/>
        </p:nvSpPr>
        <p:spPr>
          <a:xfrm>
            <a:off x="6713855" y="3359941"/>
            <a:ext cx="1638678" cy="6246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141BF64-3462-7214-8391-5E6A772930A7}"/>
              </a:ext>
            </a:extLst>
          </p:cNvPr>
          <p:cNvSpPr txBox="1"/>
          <p:nvPr/>
        </p:nvSpPr>
        <p:spPr>
          <a:xfrm>
            <a:off x="4261009" y="843240"/>
            <a:ext cx="204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Sütik elfogadása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269A5E8-1DB8-F0C9-ECFF-238E37AC14A0}"/>
              </a:ext>
            </a:extLst>
          </p:cNvPr>
          <p:cNvSpPr txBox="1"/>
          <p:nvPr/>
        </p:nvSpPr>
        <p:spPr>
          <a:xfrm>
            <a:off x="9132995" y="843240"/>
            <a:ext cx="176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Bejelentkezés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52F9EAB-0EF8-C869-0FA3-DE7C16341E78}"/>
              </a:ext>
            </a:extLst>
          </p:cNvPr>
          <p:cNvSpPr txBox="1"/>
          <p:nvPr/>
        </p:nvSpPr>
        <p:spPr>
          <a:xfrm>
            <a:off x="6548436" y="4127765"/>
            <a:ext cx="2294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Bejelentkezéshez a felhasználónévnél használjuk a regisztrációnál megadott email címet!</a:t>
            </a:r>
          </a:p>
        </p:txBody>
      </p:sp>
    </p:spTree>
    <p:extLst>
      <p:ext uri="{BB962C8B-B14F-4D97-AF65-F5344CB8AC3E}">
        <p14:creationId xmlns:p14="http://schemas.microsoft.com/office/powerpoint/2010/main" val="16784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E81616B-BC86-DB33-7281-C18B6C9C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15" y="555872"/>
            <a:ext cx="2531372" cy="549998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3F6E01-32A8-60A0-A9B7-903D3D3E2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11" y="555872"/>
            <a:ext cx="2531372" cy="549998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3A68921-A542-D0B9-5DB4-824961765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07" y="555873"/>
            <a:ext cx="2531371" cy="5499979"/>
          </a:xfrm>
          <a:prstGeom prst="rect">
            <a:avLst/>
          </a:prstGeom>
        </p:spPr>
      </p:pic>
      <p:sp>
        <p:nvSpPr>
          <p:cNvPr id="14" name="Cím 13">
            <a:extLst>
              <a:ext uri="{FF2B5EF4-FFF2-40B4-BE49-F238E27FC236}">
                <a16:creationId xmlns:a16="http://schemas.microsoft.com/office/drawing/2014/main" id="{B5E1C295-3948-A4DC-D020-E80D8E7D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2" y="339505"/>
            <a:ext cx="2214803" cy="1099996"/>
          </a:xfrm>
        </p:spPr>
        <p:txBody>
          <a:bodyPr/>
          <a:lstStyle/>
          <a:p>
            <a:r>
              <a:rPr lang="hu-HU" dirty="0"/>
              <a:t>Saját adatok ellenőrzése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97E82B78-C9A3-9D6E-B02F-1783C92A1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49" y="1648839"/>
            <a:ext cx="772359" cy="767376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67EC6FA2-91DF-8A4C-E70E-89413ABB73A8}"/>
              </a:ext>
            </a:extLst>
          </p:cNvPr>
          <p:cNvSpPr txBox="1"/>
          <p:nvPr/>
        </p:nvSpPr>
        <p:spPr>
          <a:xfrm>
            <a:off x="2118511" y="1874067"/>
            <a:ext cx="93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Menü</a:t>
            </a:r>
          </a:p>
        </p:txBody>
      </p:sp>
      <p:sp>
        <p:nvSpPr>
          <p:cNvPr id="18" name="Nyíl: lefelé mutató 17">
            <a:extLst>
              <a:ext uri="{FF2B5EF4-FFF2-40B4-BE49-F238E27FC236}">
                <a16:creationId xmlns:a16="http://schemas.microsoft.com/office/drawing/2014/main" id="{FB915529-9AE2-AB5E-4280-22C70E20EFF4}"/>
              </a:ext>
            </a:extLst>
          </p:cNvPr>
          <p:cNvSpPr/>
          <p:nvPr/>
        </p:nvSpPr>
        <p:spPr>
          <a:xfrm>
            <a:off x="1538973" y="2509979"/>
            <a:ext cx="280657" cy="4686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C5822E1-2CC1-8776-5169-61889178680A}"/>
              </a:ext>
            </a:extLst>
          </p:cNvPr>
          <p:cNvSpPr txBox="1"/>
          <p:nvPr/>
        </p:nvSpPr>
        <p:spPr>
          <a:xfrm>
            <a:off x="1006781" y="2969538"/>
            <a:ext cx="14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Lekérdezés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9DB282B-DE05-C328-3807-7F36D8EAB893}"/>
              </a:ext>
            </a:extLst>
          </p:cNvPr>
          <p:cNvSpPr txBox="1"/>
          <p:nvPr/>
        </p:nvSpPr>
        <p:spPr>
          <a:xfrm>
            <a:off x="1006781" y="3902355"/>
            <a:ext cx="14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Tagadatok</a:t>
            </a:r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9A3155B5-AD5E-04E6-BDBF-4D483F521BC7}"/>
              </a:ext>
            </a:extLst>
          </p:cNvPr>
          <p:cNvSpPr/>
          <p:nvPr/>
        </p:nvSpPr>
        <p:spPr>
          <a:xfrm>
            <a:off x="1534130" y="3364273"/>
            <a:ext cx="280657" cy="4686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0116F47F-986B-B6DC-2326-00B03E28BECC}"/>
              </a:ext>
            </a:extLst>
          </p:cNvPr>
          <p:cNvSpPr txBox="1"/>
          <p:nvPr/>
        </p:nvSpPr>
        <p:spPr>
          <a:xfrm>
            <a:off x="403952" y="4459216"/>
            <a:ext cx="3072579" cy="1077218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FF0000"/>
                </a:solidFill>
              </a:rPr>
              <a:t>Eltérés esetén kérem, jelezze!</a:t>
            </a:r>
          </a:p>
        </p:txBody>
      </p:sp>
    </p:spTree>
    <p:extLst>
      <p:ext uri="{BB962C8B-B14F-4D97-AF65-F5344CB8AC3E}">
        <p14:creationId xmlns:p14="http://schemas.microsoft.com/office/powerpoint/2010/main" val="14904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77111A-F363-73F1-E9D6-3DE72764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449" y="493007"/>
            <a:ext cx="3835035" cy="620430"/>
          </a:xfrm>
        </p:spPr>
        <p:txBody>
          <a:bodyPr>
            <a:normAutofit fontScale="90000"/>
          </a:bodyPr>
          <a:lstStyle/>
          <a:p>
            <a:r>
              <a:rPr lang="hu-HU" dirty="0"/>
              <a:t>Gyorslemondás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35FD570-44DE-11AB-4ED9-E10BDE1E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88" y="1264555"/>
            <a:ext cx="2473036" cy="537323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7D6FB1E-5F7B-0DD7-C595-9804AEB73CC2}"/>
              </a:ext>
            </a:extLst>
          </p:cNvPr>
          <p:cNvSpPr txBox="1"/>
          <p:nvPr/>
        </p:nvSpPr>
        <p:spPr>
          <a:xfrm>
            <a:off x="6089966" y="4334033"/>
            <a:ext cx="2317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Itt kijelölheti a lemondani kívánt étkezési napokat, majd válassza ki a „Lemondom a kijelöltet!” gombot. 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43FFC34-F955-593F-8FE7-756A85620DEC}"/>
              </a:ext>
            </a:extLst>
          </p:cNvPr>
          <p:cNvSpPr/>
          <p:nvPr/>
        </p:nvSpPr>
        <p:spPr>
          <a:xfrm>
            <a:off x="3310610" y="3805334"/>
            <a:ext cx="1321806" cy="47078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148FCAF0-C9A5-987C-F56F-550A94D1CE0A}"/>
              </a:ext>
            </a:extLst>
          </p:cNvPr>
          <p:cNvSpPr/>
          <p:nvPr/>
        </p:nvSpPr>
        <p:spPr>
          <a:xfrm>
            <a:off x="3544502" y="5587961"/>
            <a:ext cx="1321806" cy="383089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4A8C509-2CA1-A82E-8AB4-BD0440DA6A7E}"/>
              </a:ext>
            </a:extLst>
          </p:cNvPr>
          <p:cNvCxnSpPr>
            <a:cxnSpLocks/>
          </p:cNvCxnSpPr>
          <p:nvPr/>
        </p:nvCxnSpPr>
        <p:spPr>
          <a:xfrm>
            <a:off x="4632416" y="4016696"/>
            <a:ext cx="1388138" cy="51883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35DA04B8-CADC-B187-0FD6-8B17DA69E5A7}"/>
              </a:ext>
            </a:extLst>
          </p:cNvPr>
          <p:cNvCxnSpPr>
            <a:cxnSpLocks/>
          </p:cNvCxnSpPr>
          <p:nvPr/>
        </p:nvCxnSpPr>
        <p:spPr>
          <a:xfrm flipV="1">
            <a:off x="4866308" y="5587961"/>
            <a:ext cx="1223658" cy="19154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7F70AEE-8952-BBC9-76D1-7F6CCB0AB05C}"/>
              </a:ext>
            </a:extLst>
          </p:cNvPr>
          <p:cNvSpPr txBox="1"/>
          <p:nvPr/>
        </p:nvSpPr>
        <p:spPr>
          <a:xfrm>
            <a:off x="6089966" y="1593409"/>
            <a:ext cx="3096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Több gyermek étkezésének lemondása esetén a naptár felső szélén a füleken találja a gyermekek neveit. Több gyermek esetén a fülek helyén legördülő lista jelenik meg. Válassza ki a megfelelő nevet!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D281439-0C5A-7FDF-69C4-AE89AA883BA7}"/>
              </a:ext>
            </a:extLst>
          </p:cNvPr>
          <p:cNvSpPr/>
          <p:nvPr/>
        </p:nvSpPr>
        <p:spPr>
          <a:xfrm>
            <a:off x="3378383" y="2344942"/>
            <a:ext cx="1738265" cy="358779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A948AF69-9ADC-5924-6208-A8D8427E68A3}"/>
              </a:ext>
            </a:extLst>
          </p:cNvPr>
          <p:cNvCxnSpPr>
            <a:cxnSpLocks/>
          </p:cNvCxnSpPr>
          <p:nvPr/>
        </p:nvCxnSpPr>
        <p:spPr>
          <a:xfrm>
            <a:off x="5131739" y="2524331"/>
            <a:ext cx="95822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7DC2B22-FD61-EEFF-0294-48FC29A0C628}"/>
              </a:ext>
            </a:extLst>
          </p:cNvPr>
          <p:cNvSpPr txBox="1"/>
          <p:nvPr/>
        </p:nvSpPr>
        <p:spPr>
          <a:xfrm>
            <a:off x="929489" y="1169944"/>
            <a:ext cx="223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Több gyerek esetén a legördülő menüből válassza ki a gyerek profilját, egy gyerek esetén csak egy profilt fog látni.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BA81DA3-9356-F9E8-AE61-61CA4FE6C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86" y="346171"/>
            <a:ext cx="2634559" cy="572417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1FAB674-BCB1-D85B-AFFB-EA604F1A2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41" y="346171"/>
            <a:ext cx="2634559" cy="5724178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2A033FBB-AA6A-CD49-879B-D4E76AF4D020}"/>
              </a:ext>
            </a:extLst>
          </p:cNvPr>
          <p:cNvSpPr/>
          <p:nvPr/>
        </p:nvSpPr>
        <p:spPr>
          <a:xfrm>
            <a:off x="4579543" y="2254313"/>
            <a:ext cx="398353" cy="28065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5EAA06C-C53B-4444-23D3-CEFF50220868}"/>
              </a:ext>
            </a:extLst>
          </p:cNvPr>
          <p:cNvSpPr/>
          <p:nvPr/>
        </p:nvSpPr>
        <p:spPr>
          <a:xfrm>
            <a:off x="7953588" y="2643612"/>
            <a:ext cx="398353" cy="280658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BED5A1DC-CDCE-4123-68DD-418C89802768}"/>
              </a:ext>
            </a:extLst>
          </p:cNvPr>
          <p:cNvCxnSpPr>
            <a:cxnSpLocks/>
          </p:cNvCxnSpPr>
          <p:nvPr/>
        </p:nvCxnSpPr>
        <p:spPr>
          <a:xfrm>
            <a:off x="5106155" y="2394642"/>
            <a:ext cx="2770360" cy="32139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C5C5324-2B96-4287-1E4D-3FE350CE9390}"/>
              </a:ext>
            </a:extLst>
          </p:cNvPr>
          <p:cNvSpPr txBox="1"/>
          <p:nvPr/>
        </p:nvSpPr>
        <p:spPr>
          <a:xfrm>
            <a:off x="3530179" y="194896"/>
            <a:ext cx="53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Rendelés rögzítése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A8EDFED-DD04-A05B-243D-D4E30F45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39" y="936039"/>
            <a:ext cx="2688087" cy="584047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5EED37C-BF3E-4B44-6B99-FC5C4BFF774C}"/>
              </a:ext>
            </a:extLst>
          </p:cNvPr>
          <p:cNvSpPr txBox="1"/>
          <p:nvPr/>
        </p:nvSpPr>
        <p:spPr>
          <a:xfrm>
            <a:off x="4942497" y="1120676"/>
            <a:ext cx="2803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„Adja le rendelését” menüpontban, a nagy sárga „Rendelés most” gombra kattintva a rendelési képernyőn megrendelheti a napi étkezést minden gyermek részére.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84CD662-8F10-25D2-1DA9-76B2D55B05CB}"/>
              </a:ext>
            </a:extLst>
          </p:cNvPr>
          <p:cNvSpPr txBox="1"/>
          <p:nvPr/>
        </p:nvSpPr>
        <p:spPr>
          <a:xfrm>
            <a:off x="4445926" y="4716855"/>
            <a:ext cx="361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FF0000"/>
                </a:solidFill>
              </a:rPr>
              <a:t>A rendelés csak akkor teljesül, ha a kifizetés is megtörténik! A számla kiegyenlítése nélkül a rendelés nem fog megtörténni!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A50D3B4-2AB5-F63F-5D80-43CE26662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92" y="936039"/>
            <a:ext cx="2688087" cy="5840479"/>
          </a:xfrm>
          <a:prstGeom prst="rect">
            <a:avLst/>
          </a:prstGeom>
        </p:spPr>
      </p:pic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A31E5C9C-71B6-562B-9D76-5C6894289B82}"/>
              </a:ext>
            </a:extLst>
          </p:cNvPr>
          <p:cNvSpPr/>
          <p:nvPr/>
        </p:nvSpPr>
        <p:spPr>
          <a:xfrm>
            <a:off x="8519312" y="4716855"/>
            <a:ext cx="1865014" cy="2059663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87354B6-EA80-F0DB-B71F-2C4FE2143219}"/>
              </a:ext>
            </a:extLst>
          </p:cNvPr>
          <p:cNvSpPr txBox="1"/>
          <p:nvPr/>
        </p:nvSpPr>
        <p:spPr>
          <a:xfrm>
            <a:off x="1061654" y="118686"/>
            <a:ext cx="41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Rendelés menete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AE5006D-D8C4-44CD-735F-7747B972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" y="805757"/>
            <a:ext cx="2785551" cy="6052243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ADB8FE0E-9219-80BB-E025-BEF091F79884}"/>
              </a:ext>
            </a:extLst>
          </p:cNvPr>
          <p:cNvSpPr/>
          <p:nvPr/>
        </p:nvSpPr>
        <p:spPr>
          <a:xfrm>
            <a:off x="1365735" y="4074059"/>
            <a:ext cx="1321806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BA826A8-5508-032C-A597-494146A82C21}"/>
              </a:ext>
            </a:extLst>
          </p:cNvPr>
          <p:cNvSpPr txBox="1"/>
          <p:nvPr/>
        </p:nvSpPr>
        <p:spPr>
          <a:xfrm>
            <a:off x="3452287" y="2399168"/>
            <a:ext cx="1644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napok kijelölése után pipával jelölje az étkezés fajtáit, majd további rendelés rögzítésére (sárga gomb) kattintson.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71F3C5D-01A6-FF9F-8CCB-32249028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01" y="805757"/>
            <a:ext cx="2785551" cy="605224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4A00704-94FB-AA4A-057C-DF491EE9B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71" y="804207"/>
            <a:ext cx="2785551" cy="6052243"/>
          </a:xfrm>
          <a:prstGeom prst="rect">
            <a:avLst/>
          </a:prstGeom>
        </p:spPr>
      </p:pic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B98B483B-C912-3A13-2BAC-48A46D49D117}"/>
              </a:ext>
            </a:extLst>
          </p:cNvPr>
          <p:cNvCxnSpPr>
            <a:cxnSpLocks/>
          </p:cNvCxnSpPr>
          <p:nvPr/>
        </p:nvCxnSpPr>
        <p:spPr>
          <a:xfrm flipV="1">
            <a:off x="2766106" y="2996697"/>
            <a:ext cx="773799" cy="123353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Ellipszis 15">
            <a:extLst>
              <a:ext uri="{FF2B5EF4-FFF2-40B4-BE49-F238E27FC236}">
                <a16:creationId xmlns:a16="http://schemas.microsoft.com/office/drawing/2014/main" id="{C3C61B37-E129-AD15-A0C7-2D172C1BB322}"/>
              </a:ext>
            </a:extLst>
          </p:cNvPr>
          <p:cNvSpPr/>
          <p:nvPr/>
        </p:nvSpPr>
        <p:spPr>
          <a:xfrm>
            <a:off x="9142440" y="5450187"/>
            <a:ext cx="1321806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5F71416-4B32-DFB8-58B5-1227A7091EB6}"/>
              </a:ext>
            </a:extLst>
          </p:cNvPr>
          <p:cNvCxnSpPr>
            <a:cxnSpLocks/>
          </p:cNvCxnSpPr>
          <p:nvPr/>
        </p:nvCxnSpPr>
        <p:spPr>
          <a:xfrm>
            <a:off x="4906978" y="3241141"/>
            <a:ext cx="222996" cy="114979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817A216C-49A4-6205-C4AB-DB758CA72214}"/>
              </a:ext>
            </a:extLst>
          </p:cNvPr>
          <p:cNvSpPr/>
          <p:nvPr/>
        </p:nvSpPr>
        <p:spPr>
          <a:xfrm>
            <a:off x="5168070" y="4333635"/>
            <a:ext cx="780635" cy="111655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B9E11F6-F94A-330B-2B91-F6820D801378}"/>
              </a:ext>
            </a:extLst>
          </p:cNvPr>
          <p:cNvCxnSpPr>
            <a:cxnSpLocks/>
          </p:cNvCxnSpPr>
          <p:nvPr/>
        </p:nvCxnSpPr>
        <p:spPr>
          <a:xfrm>
            <a:off x="7953621" y="5450187"/>
            <a:ext cx="102741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4F12BC9-1DFE-46B5-651D-7B600D73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1032094"/>
            <a:ext cx="2652211" cy="576253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8012304-8AEA-762B-8858-292F12A3DE21}"/>
              </a:ext>
            </a:extLst>
          </p:cNvPr>
          <p:cNvSpPr txBox="1"/>
          <p:nvPr/>
        </p:nvSpPr>
        <p:spPr>
          <a:xfrm>
            <a:off x="488886" y="262550"/>
            <a:ext cx="46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Rendelés menete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4C4E557-A4F0-950D-2398-D4A704941F97}"/>
              </a:ext>
            </a:extLst>
          </p:cNvPr>
          <p:cNvSpPr txBox="1"/>
          <p:nvPr/>
        </p:nvSpPr>
        <p:spPr>
          <a:xfrm>
            <a:off x="3307533" y="1937442"/>
            <a:ext cx="193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Helyes rendelés esetén a kijelölt napok kék színről barnává változnak!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3FE219E-453D-7268-A459-6A76AFB7B6A7}"/>
              </a:ext>
            </a:extLst>
          </p:cNvPr>
          <p:cNvSpPr/>
          <p:nvPr/>
        </p:nvSpPr>
        <p:spPr>
          <a:xfrm>
            <a:off x="1814992" y="5432080"/>
            <a:ext cx="1321806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87F539C-01D0-865B-29E2-6C016763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1095468"/>
            <a:ext cx="2652212" cy="576253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8A74116-CEE2-2D75-7156-9FCE9974150C}"/>
              </a:ext>
            </a:extLst>
          </p:cNvPr>
          <p:cNvSpPr txBox="1"/>
          <p:nvPr/>
        </p:nvSpPr>
        <p:spPr>
          <a:xfrm>
            <a:off x="3095890" y="5108914"/>
            <a:ext cx="21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Tovább a menüválasztásra!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33F4FE9-AE8A-FDE6-81F3-39E51322574E}"/>
              </a:ext>
            </a:extLst>
          </p:cNvPr>
          <p:cNvSpPr txBox="1"/>
          <p:nvPr/>
        </p:nvSpPr>
        <p:spPr>
          <a:xfrm>
            <a:off x="8799968" y="1104522"/>
            <a:ext cx="2390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rendelés véglegesítése előtt ellenőrizheti, módosíthatja, vagy törölheti a rendeléseket!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6D210B7-F0B8-0BAD-3905-63E8E1460918}"/>
              </a:ext>
            </a:extLst>
          </p:cNvPr>
          <p:cNvSpPr txBox="1"/>
          <p:nvPr/>
        </p:nvSpPr>
        <p:spPr>
          <a:xfrm>
            <a:off x="8302481" y="5108914"/>
            <a:ext cx="288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 végzett az ellenőrzéssel, véglegesítse a rendelését!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0FA7CFBE-80CF-4233-ABE3-16F916A85B12}"/>
              </a:ext>
            </a:extLst>
          </p:cNvPr>
          <p:cNvSpPr/>
          <p:nvPr/>
        </p:nvSpPr>
        <p:spPr>
          <a:xfrm>
            <a:off x="6640598" y="5590516"/>
            <a:ext cx="1321806" cy="316872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129BF927-0C41-2642-A688-9D905BA7CF7E}"/>
              </a:ext>
            </a:extLst>
          </p:cNvPr>
          <p:cNvCxnSpPr>
            <a:cxnSpLocks/>
          </p:cNvCxnSpPr>
          <p:nvPr/>
        </p:nvCxnSpPr>
        <p:spPr>
          <a:xfrm flipV="1">
            <a:off x="8021251" y="5590516"/>
            <a:ext cx="281230" cy="7695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A9FCD2B4-EBAF-89A3-DE07-E303863F7592}"/>
              </a:ext>
            </a:extLst>
          </p:cNvPr>
          <p:cNvCxnSpPr>
            <a:cxnSpLocks/>
          </p:cNvCxnSpPr>
          <p:nvPr/>
        </p:nvCxnSpPr>
        <p:spPr>
          <a:xfrm flipH="1" flipV="1">
            <a:off x="7106970" y="1614632"/>
            <a:ext cx="1584357" cy="74119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1481</TotalTime>
  <Words>406</Words>
  <Application>Microsoft Office PowerPoint</Application>
  <PresentationFormat>Szélesvásznú</PresentationFormat>
  <Paragraphs>44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Szálak</vt:lpstr>
      <vt:lpstr>Etelka Portál Szekszárd</vt:lpstr>
      <vt:lpstr>PowerPoint-bemutató</vt:lpstr>
      <vt:lpstr>Belépés</vt:lpstr>
      <vt:lpstr>Saját adatok ellenőrzése</vt:lpstr>
      <vt:lpstr>Gyorslemondás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Patocskai Szilárd</dc:creator>
  <cp:lastModifiedBy>Patocskai Szilárd</cp:lastModifiedBy>
  <cp:revision>4</cp:revision>
  <cp:lastPrinted>2025-01-21T13:44:20Z</cp:lastPrinted>
  <dcterms:created xsi:type="dcterms:W3CDTF">2025-01-20T13:26:12Z</dcterms:created>
  <dcterms:modified xsi:type="dcterms:W3CDTF">2025-01-21T14:28:58Z</dcterms:modified>
</cp:coreProperties>
</file>