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0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3" autoAdjust="0"/>
    <p:restoredTop sz="94660"/>
  </p:normalViewPr>
  <p:slideViewPr>
    <p:cSldViewPr snapToGrid="0">
      <p:cViewPr varScale="1">
        <p:scale>
          <a:sx n="91" d="100"/>
          <a:sy n="91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417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01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6425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6627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7501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2570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1180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86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79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058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4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344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25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27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442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515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935ED-6A24-4BC1-BC4F-E6805EAAE241}" type="datetimeFigureOut">
              <a:rPr lang="hu-HU" smtClean="0"/>
              <a:t>2019. 10. 02.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305624-9D2B-4230-BFC8-D8835F0602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7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89213" y="2514601"/>
            <a:ext cx="8915399" cy="2262778"/>
          </a:xfrm>
        </p:spPr>
        <p:txBody>
          <a:bodyPr/>
          <a:lstStyle/>
          <a:p>
            <a:r>
              <a:rPr lang="hu-HU" b="1" dirty="0" smtClean="0"/>
              <a:t>Választási felkészülés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2019. </a:t>
            </a:r>
            <a:r>
              <a:rPr lang="hu-HU" dirty="0"/>
              <a:t>o</a:t>
            </a:r>
            <a:r>
              <a:rPr lang="hu-HU" dirty="0" smtClean="0"/>
              <a:t>któber 3.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95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Személyazonosság</a:t>
            </a:r>
            <a:r>
              <a:rPr lang="hu-HU" sz="2800" b="1" dirty="0" smtClean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személyi </a:t>
            </a: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azonosítót igazoló hatósági igazolvány (a lakcímkártya túloldala</a:t>
            </a: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 descr="C:\Users\peteri.attila\AppData\Local\Microsoft\Windows\Temporary Internet Files\Content.Word\Lakcímig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300248" y="2963917"/>
            <a:ext cx="4792718" cy="29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Személyazonosság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hatósági </a:t>
            </a: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bizonyítvány, illetőleg igazolás a személyazonosító </a:t>
            </a: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jelről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 descr="C:\Users\peteri.attila\AppData\Local\Microsoft\Windows\Temporary Internet Files\Content.Word\SZ szám lap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968736" y="3378648"/>
            <a:ext cx="3284789" cy="2275918"/>
          </a:xfrm>
          <a:prstGeom prst="rect">
            <a:avLst/>
          </a:prstGeom>
          <a:ln w="6350">
            <a:solidFill>
              <a:srgbClr val="BFBFBF"/>
            </a:solidFill>
          </a:ln>
        </p:spPr>
      </p:pic>
      <p:pic>
        <p:nvPicPr>
          <p:cNvPr id="5" name="Kép 4" descr="C:\Users\peteri.attila\AppData\Local\Microsoft\Windows\Temporary Internet Files\Content.Word\SZ szám lap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424318" y="3299301"/>
            <a:ext cx="3423477" cy="2355265"/>
          </a:xfrm>
          <a:prstGeom prst="rect">
            <a:avLst/>
          </a:prstGeom>
        </p:spPr>
      </p:pic>
      <p:pic>
        <p:nvPicPr>
          <p:cNvPr id="6" name="Kép 5" descr="C:\Users\peteri.attila\AppData\Local\Microsoft\Windows\Temporary Internet Files\Content.Outlook\1LB3QIYN\Szem szám igazolás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7847794" y="3299300"/>
            <a:ext cx="3377253" cy="235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Lakcím</a:t>
            </a:r>
            <a:r>
              <a:rPr lang="hu-HU" sz="2800" b="1" dirty="0" smtClean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lakcímet </a:t>
            </a: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igazoló hatósági igazolvány (</a:t>
            </a: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lakcímkártya)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21" y="2469931"/>
            <a:ext cx="5190284" cy="3226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433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86153" y="651640"/>
            <a:ext cx="9318460" cy="1253359"/>
          </a:xfrm>
        </p:spPr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Lakcím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12276" y="1229710"/>
            <a:ext cx="9192336" cy="4681512"/>
          </a:xfrm>
        </p:spPr>
        <p:txBody>
          <a:bodyPr/>
          <a:lstStyle/>
          <a:p>
            <a:pPr marL="0" indent="0">
              <a:buNone/>
            </a:pPr>
            <a:r>
              <a:rPr lang="hu-H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Lakcímbejelentő-lap </a:t>
            </a:r>
            <a:r>
              <a:rPr lang="hu-H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Átvételi elismervény szelvény része, amelyet a lakcímbejelentéskor a hatóság ügyintézője a bejelentés igazolásaként aláírásával, dátummal és hivatalos bélyegzőlenyomattal látott </a:t>
            </a:r>
            <a:r>
              <a:rPr lang="hu-H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</a:p>
          <a:p>
            <a:pPr marL="0" indent="0">
              <a:buNone/>
            </a:pPr>
            <a:endParaRPr lang="hu-HU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52" y="2241660"/>
            <a:ext cx="8023434" cy="40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Lakcím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a </a:t>
            </a: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régi, könyv alakú személyazonosító igazolvány, amennyiben tartalmazza a </a:t>
            </a: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lakcímet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 descr="D:\Dokumentumok\Dokumentumok\2014 OGY\személyi ig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792017" y="3172300"/>
            <a:ext cx="2293473" cy="2913189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785" y="3172300"/>
            <a:ext cx="2088132" cy="2913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Általános szavazóköri névjegyzék</a:t>
            </a:r>
            <a:endParaRPr lang="hu-HU" dirty="0"/>
          </a:p>
        </p:txBody>
      </p:sp>
      <p:pic>
        <p:nvPicPr>
          <p:cNvPr id="8" name="Tartalom helye 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137" y="1135117"/>
            <a:ext cx="3731173" cy="5722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1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Nemzetiségi névjegyzék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07" y="1264555"/>
            <a:ext cx="4298731" cy="5472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0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1973" y="651640"/>
            <a:ext cx="8992640" cy="1253359"/>
          </a:xfrm>
        </p:spPr>
        <p:txBody>
          <a:bodyPr/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Szavazólapok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1972" y="1135117"/>
            <a:ext cx="8992640" cy="504497"/>
          </a:xfrm>
        </p:spPr>
        <p:txBody>
          <a:bodyPr/>
          <a:lstStyle/>
          <a:p>
            <a:pPr marL="0" indent="0">
              <a:buNone/>
            </a:pPr>
            <a:r>
              <a:rPr lang="hu-H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Polgármesterválasztás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15" y="725214"/>
            <a:ext cx="4219099" cy="59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91255" y="630620"/>
            <a:ext cx="9213357" cy="1274379"/>
          </a:xfrm>
        </p:spPr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Szavazólapok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91256" y="1114097"/>
            <a:ext cx="9213356" cy="4797125"/>
          </a:xfrm>
        </p:spPr>
        <p:txBody>
          <a:bodyPr/>
          <a:lstStyle/>
          <a:p>
            <a:pPr marL="0" indent="0"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Egyéni választókerületi képviselőválasztás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33" y="630620"/>
            <a:ext cx="4295584" cy="607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01767" y="620110"/>
            <a:ext cx="9202846" cy="1284890"/>
          </a:xfrm>
        </p:spPr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Szavazólapok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01768" y="1082566"/>
            <a:ext cx="9202844" cy="4828656"/>
          </a:xfrm>
        </p:spPr>
        <p:txBody>
          <a:bodyPr/>
          <a:lstStyle/>
          <a:p>
            <a:pPr marL="0" lvl="0" indent="0">
              <a:buClr>
                <a:srgbClr val="A53010"/>
              </a:buClr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Német nemzetiségi képviselőválasztás - települési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37" y="740373"/>
            <a:ext cx="4267125" cy="604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Személyazonosság</a:t>
            </a:r>
            <a:r>
              <a:rPr lang="hu-HU" sz="2800" b="1" dirty="0" smtClean="0"/>
              <a:t> </a:t>
            </a:r>
            <a:r>
              <a:rPr lang="hu-HU" sz="2800" b="1" dirty="0" smtClean="0">
                <a:solidFill>
                  <a:srgbClr val="0070C0"/>
                </a:solidFill>
              </a:rPr>
              <a:t>igazolásához</a:t>
            </a:r>
            <a:r>
              <a:rPr lang="hu-HU" sz="2800" b="1" dirty="0" smtClean="0"/>
              <a:t> </a:t>
            </a:r>
            <a:r>
              <a:rPr lang="hu-HU" sz="2800" b="1" dirty="0" smtClean="0">
                <a:solidFill>
                  <a:srgbClr val="0070C0"/>
                </a:solidFill>
              </a:rPr>
              <a:t>felhasználható</a:t>
            </a:r>
            <a:r>
              <a:rPr lang="hu-HU" sz="2800" b="1" dirty="0" smtClean="0"/>
              <a:t> </a:t>
            </a:r>
            <a:r>
              <a:rPr lang="hu-HU" sz="2800" b="1" dirty="0" smtClean="0">
                <a:solidFill>
                  <a:srgbClr val="0070C0"/>
                </a:solidFill>
              </a:rPr>
              <a:t>okmányok</a:t>
            </a:r>
            <a:endParaRPr lang="hu-HU" sz="2800" b="1" dirty="0">
              <a:solidFill>
                <a:srgbClr val="0070C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/>
              <a:t>1. magyar </a:t>
            </a:r>
            <a:r>
              <a:rPr lang="hu-HU" b="1" dirty="0"/>
              <a:t>hatóság által kiállított személyazonosító </a:t>
            </a:r>
            <a:r>
              <a:rPr lang="hu-HU" b="1" dirty="0" smtClean="0"/>
              <a:t>igazolványok</a:t>
            </a:r>
          </a:p>
          <a:p>
            <a:endParaRPr lang="hu-HU" b="1" dirty="0"/>
          </a:p>
          <a:p>
            <a:endParaRPr lang="hu-HU" b="1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6" name="Kép 5" descr="KÃ©ptalÃ¡lat a kÃ¶vetkezÅre: âszemÃ©lyazonosÃ­tÃ³ igazolvÃ¡ny specimenâ"/>
          <p:cNvPicPr/>
          <p:nvPr/>
        </p:nvPicPr>
        <p:blipFill>
          <a:blip r:embed="rId2"/>
          <a:srcRect b="1199"/>
          <a:stretch>
            <a:fillRect/>
          </a:stretch>
        </p:blipFill>
        <p:spPr bwMode="auto">
          <a:xfrm>
            <a:off x="2742640" y="2770514"/>
            <a:ext cx="4015511" cy="2547720"/>
          </a:xfrm>
          <a:prstGeom prst="rect">
            <a:avLst/>
          </a:prstGeom>
        </p:spPr>
      </p:pic>
      <p:pic>
        <p:nvPicPr>
          <p:cNvPr id="7" name="Kép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64" y="2770514"/>
            <a:ext cx="4117988" cy="2547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28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28193" y="504497"/>
            <a:ext cx="9276419" cy="1400503"/>
          </a:xfrm>
        </p:spPr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Szavazólapok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8193" y="1061545"/>
            <a:ext cx="9276419" cy="4849677"/>
          </a:xfrm>
        </p:spPr>
        <p:txBody>
          <a:bodyPr/>
          <a:lstStyle/>
          <a:p>
            <a:pPr marL="0" lvl="0" indent="0">
              <a:buClr>
                <a:srgbClr val="A53010"/>
              </a:buClr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Német nemzetiségi képviselőválasztás - </a:t>
            </a: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területi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11721" y="256619"/>
            <a:ext cx="5205749" cy="775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43807" y="662152"/>
            <a:ext cx="9160805" cy="1242848"/>
          </a:xfrm>
        </p:spPr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Szavazólapok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43807" y="1145628"/>
            <a:ext cx="9160805" cy="4765594"/>
          </a:xfrm>
        </p:spPr>
        <p:txBody>
          <a:bodyPr/>
          <a:lstStyle/>
          <a:p>
            <a:pPr marL="0" lvl="0" indent="0">
              <a:buClr>
                <a:srgbClr val="A53010"/>
              </a:buClr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Német nemzetiségi képviselőválasztás - </a:t>
            </a: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országos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20617" y="491925"/>
            <a:ext cx="5227486" cy="73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32993" y="599090"/>
            <a:ext cx="8971619" cy="693682"/>
          </a:xfrm>
        </p:spPr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Szavazólapok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32993" y="1198179"/>
            <a:ext cx="8971619" cy="4713043"/>
          </a:xfrm>
        </p:spPr>
        <p:txBody>
          <a:bodyPr/>
          <a:lstStyle/>
          <a:p>
            <a:pPr marL="0" lvl="0" indent="0"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Roma nemzetiségi </a:t>
            </a: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képviselőválasztás - települési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93" y="1592036"/>
            <a:ext cx="3684927" cy="51827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1" y="1592036"/>
            <a:ext cx="3722914" cy="52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12275" y="599090"/>
            <a:ext cx="9192337" cy="651641"/>
          </a:xfrm>
        </p:spPr>
        <p:txBody>
          <a:bodyPr/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Szavazólapok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12275" y="1114097"/>
            <a:ext cx="9192337" cy="4797125"/>
          </a:xfrm>
        </p:spPr>
        <p:txBody>
          <a:bodyPr/>
          <a:lstStyle/>
          <a:p>
            <a:pPr marL="0" lvl="0" indent="0">
              <a:buClr>
                <a:srgbClr val="A53010"/>
              </a:buClr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Roma nemzetiségi képviselőválasztás - </a:t>
            </a: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területi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16" y="1512426"/>
            <a:ext cx="7218070" cy="51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9066212" cy="546538"/>
          </a:xfrm>
        </p:spPr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Szavazólapok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38400" y="1156138"/>
            <a:ext cx="9066212" cy="4755084"/>
          </a:xfrm>
        </p:spPr>
        <p:txBody>
          <a:bodyPr/>
          <a:lstStyle/>
          <a:p>
            <a:pPr marL="0" lvl="0" indent="0">
              <a:buClr>
                <a:srgbClr val="A53010"/>
              </a:buClr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Roma nemzetiségi képviselőválasztás - </a:t>
            </a: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országos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50985" y="536041"/>
            <a:ext cx="5121258" cy="72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95228" y="679917"/>
            <a:ext cx="8915400" cy="854593"/>
          </a:xfrm>
        </p:spPr>
        <p:txBody>
          <a:bodyPr>
            <a:normAutofit fontScale="90000"/>
          </a:bodyPr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Nemzetiségi választópolgárok száma</a:t>
            </a:r>
            <a:br>
              <a:rPr lang="hu-HU" sz="2800" b="1" dirty="0" smtClean="0">
                <a:solidFill>
                  <a:srgbClr val="0070C0"/>
                </a:solidFill>
              </a:rPr>
            </a:br>
            <a:r>
              <a:rPr lang="hu-HU" sz="2000" b="1" dirty="0" smtClean="0">
                <a:solidFill>
                  <a:srgbClr val="0070C0"/>
                </a:solidFill>
              </a:rPr>
              <a:t>a nemzetiségi regisztráció 2019. szeptember 27. napi lezárását követően</a:t>
            </a:r>
            <a:r>
              <a:rPr lang="hu-HU" sz="2800" b="1" dirty="0" smtClean="0">
                <a:solidFill>
                  <a:srgbClr val="0070C0"/>
                </a:solidFill>
              </a:rPr>
              <a:t/>
            </a:r>
            <a:br>
              <a:rPr lang="hu-HU" sz="2800" b="1" dirty="0" smtClean="0">
                <a:solidFill>
                  <a:srgbClr val="0070C0"/>
                </a:solidFill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95228" y="1523999"/>
            <a:ext cx="9234378" cy="4513346"/>
          </a:xfrm>
        </p:spPr>
        <p:txBody>
          <a:bodyPr/>
          <a:lstStyle/>
          <a:p>
            <a:pPr marL="0" lvl="0" indent="0"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Német nemzetiségi képviselőválasztás</a:t>
            </a:r>
          </a:p>
          <a:p>
            <a:pPr marL="0" lvl="0" indent="0">
              <a:buNone/>
            </a:pPr>
            <a:endParaRPr lang="hu-H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None/>
            </a:pPr>
            <a:endParaRPr lang="hu-H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26785"/>
              </p:ext>
            </p:extLst>
          </p:nvPr>
        </p:nvGraphicFramePr>
        <p:xfrm>
          <a:off x="2354311" y="2133604"/>
          <a:ext cx="8565936" cy="4309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742">
                  <a:extLst>
                    <a:ext uri="{9D8B030D-6E8A-4147-A177-3AD203B41FA5}">
                      <a16:colId xmlns:a16="http://schemas.microsoft.com/office/drawing/2014/main" val="2333129495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2952037746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4226082791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1131290874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1844440830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2277071086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282963559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2515250202"/>
                    </a:ext>
                  </a:extLst>
                </a:gridCol>
              </a:tblGrid>
              <a:tr h="454187"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Létszám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Létszám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Létszám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Létszám</a:t>
                      </a:r>
                      <a:endParaRPr lang="hu-H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835157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358047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12.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22.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32.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040971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13.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23.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33.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009847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4.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14.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24.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34.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38629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5.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15.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25.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35.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877566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6.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16.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26.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36.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314902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7.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17.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27.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37.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379311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172426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571429"/>
                  </a:ext>
                </a:extLst>
              </a:tr>
              <a:tr h="385505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10.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20.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30.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Összes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360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84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6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33600" y="672662"/>
            <a:ext cx="9371012" cy="509751"/>
          </a:xfrm>
        </p:spPr>
        <p:txBody>
          <a:bodyPr>
            <a:normAutofit fontScale="90000"/>
          </a:bodyPr>
          <a:lstStyle/>
          <a:p>
            <a:r>
              <a:rPr lang="hu-HU" sz="2800" b="1" dirty="0">
                <a:solidFill>
                  <a:srgbClr val="0070C0"/>
                </a:solidFill>
              </a:rPr>
              <a:t>Nemzetiségi választópolgárok </a:t>
            </a:r>
            <a:r>
              <a:rPr lang="hu-HU" sz="2800" b="1" dirty="0" smtClean="0">
                <a:solidFill>
                  <a:srgbClr val="0070C0"/>
                </a:solidFill>
              </a:rPr>
              <a:t>száma</a:t>
            </a:r>
            <a:r>
              <a:rPr lang="hu-HU" sz="2500" b="1" dirty="0" smtClean="0">
                <a:solidFill>
                  <a:srgbClr val="0070C0"/>
                </a:solidFill>
              </a:rPr>
              <a:t/>
            </a:r>
            <a:br>
              <a:rPr lang="hu-HU" sz="2500" b="1" dirty="0" smtClean="0">
                <a:solidFill>
                  <a:srgbClr val="0070C0"/>
                </a:solidFill>
              </a:rPr>
            </a:br>
            <a:r>
              <a:rPr lang="hu-HU" sz="2000" b="1" dirty="0">
                <a:solidFill>
                  <a:srgbClr val="0070C0"/>
                </a:solidFill>
              </a:rPr>
              <a:t>a nemzetiségi regisztráció 2019. szeptember 27. napi lezárását követően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33600" y="1471448"/>
            <a:ext cx="9371012" cy="4439773"/>
          </a:xfrm>
        </p:spPr>
        <p:txBody>
          <a:bodyPr/>
          <a:lstStyle/>
          <a:p>
            <a:pPr marL="0" lvl="0" indent="0"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Roma </a:t>
            </a: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nemzetiségi képviselőválasztás</a:t>
            </a:r>
          </a:p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471387"/>
              </p:ext>
            </p:extLst>
          </p:nvPr>
        </p:nvGraphicFramePr>
        <p:xfrm>
          <a:off x="2385849" y="2049517"/>
          <a:ext cx="8565936" cy="4120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742">
                  <a:extLst>
                    <a:ext uri="{9D8B030D-6E8A-4147-A177-3AD203B41FA5}">
                      <a16:colId xmlns:a16="http://schemas.microsoft.com/office/drawing/2014/main" val="2511346994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3403116820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1650697059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2340414061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797471901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1993181741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1980899813"/>
                    </a:ext>
                  </a:extLst>
                </a:gridCol>
                <a:gridCol w="1070742">
                  <a:extLst>
                    <a:ext uri="{9D8B030D-6E8A-4147-A177-3AD203B41FA5}">
                      <a16:colId xmlns:a16="http://schemas.microsoft.com/office/drawing/2014/main" val="2362611184"/>
                    </a:ext>
                  </a:extLst>
                </a:gridCol>
              </a:tblGrid>
              <a:tr h="462455"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Létszám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Létszám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Létszám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Létszám</a:t>
                      </a:r>
                      <a:endParaRPr lang="hu-H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033560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565530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12.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22.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32.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949569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13.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23.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33.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930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4.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14.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24.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34.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093406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5.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15.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25.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35.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135553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6.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16.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26.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36.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758995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7.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17.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27.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37.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531733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265116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048527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10.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20.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30.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Összes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347</a:t>
                      </a:r>
                      <a:endParaRPr lang="hu-H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377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3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75642" y="697682"/>
            <a:ext cx="9234378" cy="500497"/>
          </a:xfrm>
        </p:spPr>
        <p:txBody>
          <a:bodyPr>
            <a:normAutofit fontScale="90000"/>
          </a:bodyPr>
          <a:lstStyle/>
          <a:p>
            <a:r>
              <a:rPr lang="hu-HU" sz="2800" b="1" dirty="0">
                <a:solidFill>
                  <a:srgbClr val="0070C0"/>
                </a:solidFill>
              </a:rPr>
              <a:t>Nemzetiségi választópolgárok </a:t>
            </a:r>
            <a:r>
              <a:rPr lang="hu-HU" sz="2800" b="1" dirty="0" smtClean="0">
                <a:solidFill>
                  <a:srgbClr val="0070C0"/>
                </a:solidFill>
              </a:rPr>
              <a:t>száma</a:t>
            </a:r>
            <a:br>
              <a:rPr lang="hu-HU" sz="2800" b="1" dirty="0" smtClean="0">
                <a:solidFill>
                  <a:srgbClr val="0070C0"/>
                </a:solidFill>
              </a:rPr>
            </a:br>
            <a:r>
              <a:rPr lang="hu-HU" sz="2000" b="1" dirty="0">
                <a:solidFill>
                  <a:srgbClr val="0070C0"/>
                </a:solidFill>
              </a:rPr>
              <a:t>a nemzetiségi regisztráció 2019. szeptember 27. napi lezárását követően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75643" y="1534510"/>
            <a:ext cx="9486626" cy="4397732"/>
          </a:xfrm>
        </p:spPr>
        <p:txBody>
          <a:bodyPr/>
          <a:lstStyle/>
          <a:p>
            <a:pPr marL="0" lvl="0" indent="0"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Egyéb nemzetiségek, amelyek esetében csak országos listára lehet szavazni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69558"/>
              </p:ext>
            </p:extLst>
          </p:nvPr>
        </p:nvGraphicFramePr>
        <p:xfrm>
          <a:off x="2301766" y="2309312"/>
          <a:ext cx="81279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28553686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245196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9720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Nemzetiség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Létszám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szavazókör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18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hu-H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Bolgár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 fő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36.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85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hu-H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Horvát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 fő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517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hu-H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Lengyel</a:t>
                      </a:r>
                      <a:endParaRPr lang="hu-H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 fő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4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Örmény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 fő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32.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748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Ruszin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 fő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7. (3 fő) és 36. (2 fő)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Szerb</a:t>
                      </a:r>
                      <a:endParaRPr lang="hu-H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 fő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04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7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96663" y="693683"/>
            <a:ext cx="9307950" cy="515008"/>
          </a:xfrm>
        </p:spPr>
        <p:txBody>
          <a:bodyPr/>
          <a:lstStyle/>
          <a:p>
            <a:r>
              <a:rPr lang="hu-HU" sz="2500" b="1" dirty="0">
                <a:solidFill>
                  <a:srgbClr val="0070C0"/>
                </a:solidFill>
              </a:rPr>
              <a:t>Nemzetiségi választópolgárok száma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96663" y="1292772"/>
            <a:ext cx="9307949" cy="4618450"/>
          </a:xfrm>
        </p:spPr>
        <p:txBody>
          <a:bodyPr/>
          <a:lstStyle/>
          <a:p>
            <a:pPr marL="0" lvl="0" indent="0"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A nemzetiségi választópolgárok száma miatt több jegyzőkönyvvezetővel működő szavazókörök</a:t>
            </a: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23053"/>
              </p:ext>
            </p:extLst>
          </p:nvPr>
        </p:nvGraphicFramePr>
        <p:xfrm>
          <a:off x="3713820" y="2133600"/>
          <a:ext cx="5661407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352">
                  <a:extLst>
                    <a:ext uri="{9D8B030D-6E8A-4147-A177-3AD203B41FA5}">
                      <a16:colId xmlns:a16="http://schemas.microsoft.com/office/drawing/2014/main" val="663069357"/>
                    </a:ext>
                  </a:extLst>
                </a:gridCol>
                <a:gridCol w="1387242">
                  <a:extLst>
                    <a:ext uri="{9D8B030D-6E8A-4147-A177-3AD203B41FA5}">
                      <a16:colId xmlns:a16="http://schemas.microsoft.com/office/drawing/2014/main" val="2949212461"/>
                    </a:ext>
                  </a:extLst>
                </a:gridCol>
                <a:gridCol w="1439917">
                  <a:extLst>
                    <a:ext uri="{9D8B030D-6E8A-4147-A177-3AD203B41FA5}">
                      <a16:colId xmlns:a16="http://schemas.microsoft.com/office/drawing/2014/main" val="2789000931"/>
                    </a:ext>
                  </a:extLst>
                </a:gridCol>
                <a:gridCol w="1418896">
                  <a:extLst>
                    <a:ext uri="{9D8B030D-6E8A-4147-A177-3AD203B41FA5}">
                      <a16:colId xmlns:a16="http://schemas.microsoft.com/office/drawing/2014/main" val="568575886"/>
                    </a:ext>
                  </a:extLst>
                </a:gridCol>
              </a:tblGrid>
              <a:tr h="462455"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Nemzetiségi választópolgárok száma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Szavazókör</a:t>
                      </a:r>
                      <a:endParaRPr lang="hu-H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Nemzetiségi választópolgárok száma</a:t>
                      </a:r>
                      <a:endParaRPr kumimoji="0" lang="hu-H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785005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37.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36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057849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681746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53232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4.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562960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8.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483582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392770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19.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078235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21.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120249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29.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098029"/>
                  </a:ext>
                </a:extLst>
              </a:tr>
              <a:tr h="202170">
                <a:tc>
                  <a:txBody>
                    <a:bodyPr/>
                    <a:lstStyle/>
                    <a:p>
                      <a:r>
                        <a:rPr lang="hu-HU" b="1" i="1" dirty="0" smtClean="0"/>
                        <a:t>30.</a:t>
                      </a:r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46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53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25366" y="624110"/>
            <a:ext cx="8911687" cy="1280890"/>
          </a:xfrm>
        </p:spPr>
        <p:txBody>
          <a:bodyPr>
            <a:normAutofit/>
          </a:bodyPr>
          <a:lstStyle/>
          <a:p>
            <a:r>
              <a:rPr lang="hu-HU" sz="2500" b="1" dirty="0" smtClean="0">
                <a:solidFill>
                  <a:srgbClr val="0070C0"/>
                </a:solidFill>
              </a:rPr>
              <a:t>Ellenőrzőlap mozgóurnába</a:t>
            </a:r>
            <a:endParaRPr lang="hu-HU" sz="2500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596056" y="1429407"/>
            <a:ext cx="7679388" cy="50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0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Személyazonosság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>
              <a:solidFill>
                <a:srgbClr val="0070C0"/>
              </a:solidFill>
            </a:endParaRPr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34" y="2622063"/>
            <a:ext cx="4274963" cy="2660774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300" y="2622063"/>
            <a:ext cx="4184783" cy="26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23091" y="588579"/>
            <a:ext cx="9381522" cy="1316421"/>
          </a:xfrm>
        </p:spPr>
        <p:txBody>
          <a:bodyPr/>
          <a:lstStyle/>
          <a:p>
            <a:r>
              <a:rPr lang="hu-HU" sz="2500" b="1" dirty="0" smtClean="0">
                <a:solidFill>
                  <a:srgbClr val="0070C0"/>
                </a:solidFill>
              </a:rPr>
              <a:t>Számlálólap napközbeni részvétel dokumentálásához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340772" y="1124607"/>
            <a:ext cx="4267200" cy="56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38703" y="624110"/>
            <a:ext cx="9265910" cy="553049"/>
          </a:xfrm>
        </p:spPr>
        <p:txBody>
          <a:bodyPr>
            <a:normAutofit/>
          </a:bodyPr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Visszautasítottak jegyzéke</a:t>
            </a:r>
            <a:endParaRPr lang="hu-HU" sz="2800" dirty="0"/>
          </a:p>
        </p:txBody>
      </p:sp>
      <p:sp>
        <p:nvSpPr>
          <p:cNvPr id="6" name="Szöveg helye 5"/>
          <p:cNvSpPr>
            <a:spLocks noGrp="1"/>
          </p:cNvSpPr>
          <p:nvPr>
            <p:ph idx="1"/>
          </p:nvPr>
        </p:nvSpPr>
        <p:spPr>
          <a:xfrm>
            <a:off x="2427890" y="1597572"/>
            <a:ext cx="9076722" cy="4313650"/>
          </a:xfrm>
        </p:spPr>
        <p:txBody>
          <a:bodyPr>
            <a:normAutofit/>
          </a:bodyPr>
          <a:lstStyle/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u-HU" altLang="hu-HU" sz="24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Nem szavazhat, és a visszautasítottak jegyzékére kell felvenni azt, </a:t>
            </a:r>
            <a:r>
              <a:rPr lang="hu-HU" altLang="hu-HU" sz="24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aki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hu-HU" altLang="hu-HU" sz="2000" b="1" dirty="0">
              <a:solidFill>
                <a:prstClr val="black"/>
              </a:solidFill>
            </a:endParaRPr>
          </a:p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u-HU" altLang="hu-HU" sz="20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• nem </a:t>
            </a:r>
            <a:r>
              <a:rPr lang="hu-HU" altLang="hu-HU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tudja személyazonosságát érvényes, személyazonosításra alkalmas igazolvánnyal igazolni,</a:t>
            </a:r>
            <a:endParaRPr lang="hu-HU" altLang="hu-HU" sz="2000" dirty="0">
              <a:solidFill>
                <a:prstClr val="black"/>
              </a:solidFill>
            </a:endParaRPr>
          </a:p>
          <a:p>
            <a:pPr marL="0" lvl="0" indent="0" algn="just" defTabSz="914400" eaLnBrk="0" fontAlgn="base" hangingPunct="0">
              <a:spcBef>
                <a:spcPts val="600"/>
              </a:spcBef>
              <a:spcAft>
                <a:spcPct val="0"/>
              </a:spcAft>
              <a:buClrTx/>
              <a:buNone/>
            </a:pPr>
            <a:r>
              <a:rPr lang="hu-HU" altLang="hu-HU" sz="20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• nem </a:t>
            </a:r>
            <a:r>
              <a:rPr lang="hu-HU" altLang="hu-HU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tudja sem a személyi azonosítóját, sem a lakcímét igazolni,</a:t>
            </a:r>
            <a:endParaRPr lang="hu-HU" altLang="hu-HU" sz="2000" dirty="0">
              <a:solidFill>
                <a:prstClr val="black"/>
              </a:solidFill>
            </a:endParaRPr>
          </a:p>
          <a:p>
            <a:pPr marL="0" lvl="0" indent="0" algn="just" defTabSz="914400" eaLnBrk="0" fontAlgn="base" hangingPunct="0">
              <a:spcBef>
                <a:spcPts val="600"/>
              </a:spcBef>
              <a:spcAft>
                <a:spcPct val="0"/>
              </a:spcAft>
              <a:buClrTx/>
              <a:buNone/>
            </a:pPr>
            <a:r>
              <a:rPr lang="hu-HU" altLang="hu-HU" sz="20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• nem </a:t>
            </a:r>
            <a:r>
              <a:rPr lang="hu-HU" altLang="hu-HU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szerepel a névjegyzéken (még akkor is, ha a mozgóurnát igénylő választópolgárok jegyzékén szerepel),</a:t>
            </a:r>
            <a:endParaRPr lang="hu-HU" altLang="hu-HU" sz="2000" dirty="0">
              <a:solidFill>
                <a:prstClr val="black"/>
              </a:solidFill>
            </a:endParaRPr>
          </a:p>
          <a:p>
            <a:pPr marL="0" lvl="0" indent="0" algn="just" defTabSz="914400" eaLnBrk="0" fontAlgn="base" hangingPunct="0">
              <a:spcBef>
                <a:spcPts val="600"/>
              </a:spcBef>
              <a:spcAft>
                <a:spcPct val="0"/>
              </a:spcAft>
              <a:buClrTx/>
              <a:buNone/>
            </a:pPr>
            <a:r>
              <a:rPr lang="hu-HU" altLang="hu-HU" sz="20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• már </a:t>
            </a:r>
            <a:r>
              <a:rPr lang="hu-HU" altLang="hu-HU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szavazott (azaz már szerepel az aláírása a névjegyzéken),</a:t>
            </a:r>
            <a:endParaRPr lang="hu-HU" altLang="hu-HU" sz="2000" dirty="0">
              <a:solidFill>
                <a:prstClr val="black"/>
              </a:solidFill>
            </a:endParaRPr>
          </a:p>
          <a:p>
            <a:pPr marL="0" lvl="0" indent="0" algn="just" defTabSz="914400" eaLnBrk="0" fontAlgn="base" hangingPunct="0">
              <a:spcBef>
                <a:spcPts val="600"/>
              </a:spcBef>
              <a:spcAft>
                <a:spcPct val="0"/>
              </a:spcAft>
              <a:buClrTx/>
              <a:buNone/>
            </a:pPr>
            <a:r>
              <a:rPr lang="hu-HU" altLang="hu-HU" sz="20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• megtagadja </a:t>
            </a:r>
            <a:r>
              <a:rPr lang="hu-HU" altLang="hu-HU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 névjegyzék aláírását.</a:t>
            </a:r>
            <a:endParaRPr lang="hu-HU" altLang="hu-HU" sz="2000" dirty="0">
              <a:solidFill>
                <a:prstClr val="black"/>
              </a:solidFill>
            </a:endParaRPr>
          </a:p>
          <a:p>
            <a:endParaRPr lang="hu-HU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003634" y="3106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500" b="1" dirty="0">
                <a:solidFill>
                  <a:srgbClr val="0070C0"/>
                </a:solidFill>
              </a:rPr>
              <a:t>Visszautasítottak jegyzéke</a:t>
            </a:r>
            <a:endParaRPr lang="hu-HU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6262" y="1301153"/>
            <a:ext cx="3559437" cy="4994544"/>
          </a:xfrm>
          <a:prstGeom prst="rect">
            <a:avLst/>
          </a:prstGeom>
        </p:spPr>
      </p:pic>
      <p:pic>
        <p:nvPicPr>
          <p:cNvPr id="2" name="Tartalom helye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64555"/>
            <a:ext cx="3572268" cy="5031142"/>
          </a:xfrm>
        </p:spPr>
      </p:pic>
    </p:spTree>
    <p:extLst>
      <p:ext uri="{BB962C8B-B14F-4D97-AF65-F5344CB8AC3E}">
        <p14:creationId xmlns:p14="http://schemas.microsoft.com/office/powerpoint/2010/main" val="14917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500" b="1" dirty="0" smtClean="0">
                <a:solidFill>
                  <a:srgbClr val="0070C0"/>
                </a:solidFill>
              </a:rPr>
              <a:t>Rendkívüli esemény</a:t>
            </a:r>
            <a:endParaRPr lang="hu-HU" dirty="0"/>
          </a:p>
        </p:txBody>
      </p:sp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1776249" y="1264554"/>
            <a:ext cx="9507646" cy="5272879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u-HU" altLang="hu-H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rendkívüli események </a:t>
            </a:r>
            <a:r>
              <a:rPr lang="hu-HU" altLang="hu-HU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két </a:t>
            </a:r>
            <a:r>
              <a:rPr lang="hu-HU" altLang="hu-H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csoportba sorolhatók</a:t>
            </a:r>
            <a:r>
              <a:rPr lang="hu-HU" altLang="hu-HU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0" lvl="0" indent="0" defTabSz="914400" eaLnBrk="0" fontAlgn="base" hangingPunct="0">
              <a:spcBef>
                <a:spcPts val="600"/>
              </a:spcBef>
              <a:spcAft>
                <a:spcPct val="0"/>
              </a:spcAft>
              <a:buClrTx/>
              <a:buNone/>
            </a:pPr>
            <a:r>
              <a:rPr lang="hu-HU" altLang="hu-HU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az </a:t>
            </a:r>
            <a: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egyik körbe azok tartoznak, amelyek az SZSZB elnökének döntése nyomán gyorsan </a:t>
            </a:r>
            <a:r>
              <a:rPr lang="hu-HU" altLang="hu-H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megszüntethetők, elháríthatók</a:t>
            </a:r>
            <a: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hu-HU" altLang="hu-HU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szavazás folytatását nem veszélyeztetik.</a:t>
            </a:r>
            <a:endParaRPr lang="hu-HU" altLang="hu-HU" sz="1600" dirty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spcBef>
                <a:spcPts val="1200"/>
              </a:spcBef>
              <a:spcAft>
                <a:spcPct val="0"/>
              </a:spcAft>
              <a:buClrTx/>
              <a:buNone/>
            </a:pPr>
            <a:r>
              <a:rPr lang="hu-HU" altLang="hu-HU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Vannak </a:t>
            </a:r>
            <a: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azonban olyan </a:t>
            </a:r>
            <a:r>
              <a:rPr lang="hu-HU" altLang="hu-H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rendkívüli, elháríthatatlan események</a:t>
            </a:r>
            <a: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amelyek miatt a szavazás lehetetlenné </a:t>
            </a:r>
            <a:r>
              <a:rPr lang="hu-HU" altLang="hu-HU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válik.</a:t>
            </a:r>
          </a:p>
          <a:p>
            <a:pPr marL="0" lvl="0" indent="0" defTabSz="914400" eaLnBrk="0" fontAlgn="base" hangingPunct="0">
              <a:spcBef>
                <a:spcPts val="1200"/>
              </a:spcBef>
              <a:spcAft>
                <a:spcPct val="0"/>
              </a:spcAft>
              <a:buClrTx/>
              <a:buNone/>
            </a:pPr>
            <a:r>
              <a:rPr lang="hu-HU" altLang="hu-HU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Ilyenek </a:t>
            </a:r>
            <a: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többek között:</a:t>
            </a:r>
            <a:endParaRPr lang="hu-HU" altLang="hu-HU" sz="1600" dirty="0">
              <a:solidFill>
                <a:schemeClr val="tx1"/>
              </a:solidFill>
            </a:endParaRPr>
          </a:p>
          <a:p>
            <a:pPr marL="400050" lvl="1" indent="0" defTabSz="914400" eaLnBrk="0" fontAlgn="base" hangingPunct="0">
              <a:spcBef>
                <a:spcPts val="300"/>
              </a:spcBef>
              <a:spcAft>
                <a:spcPct val="0"/>
              </a:spcAft>
              <a:buClrTx/>
              <a:buNone/>
            </a:pPr>
            <a: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	</a:t>
            </a:r>
            <a:r>
              <a:rPr lang="hu-HU" altLang="hu-HU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 az SZSZB szavazóhelyiségben jelen lévő tagjainak száma 3 alá csökken,</a:t>
            </a:r>
            <a:endParaRPr lang="hu-HU" altLang="hu-HU" sz="1800" dirty="0">
              <a:solidFill>
                <a:schemeClr val="tx1"/>
              </a:solidFill>
            </a:endParaRPr>
          </a:p>
          <a:p>
            <a:pPr marL="400050" lvl="1" indent="0" defTabSz="914400" eaLnBrk="0" fontAlgn="base" hangingPunct="0">
              <a:spcBef>
                <a:spcPts val="300"/>
              </a:spcBef>
              <a:spcAft>
                <a:spcPct val="0"/>
              </a:spcAft>
              <a:buClr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	ha haláleset történik,</a:t>
            </a:r>
            <a:endParaRPr lang="hu-HU" altLang="hu-HU" sz="1800" dirty="0">
              <a:solidFill>
                <a:schemeClr val="tx1"/>
              </a:solidFill>
            </a:endParaRPr>
          </a:p>
          <a:p>
            <a:pPr marL="400050" lvl="1" indent="0" defTabSz="914400" eaLnBrk="0" fontAlgn="base" hangingPunct="0">
              <a:spcBef>
                <a:spcPts val="300"/>
              </a:spcBef>
              <a:spcAft>
                <a:spcPct val="0"/>
              </a:spcAft>
              <a:buClr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	ha bombariadó van.</a:t>
            </a:r>
          </a:p>
          <a:p>
            <a:pPr marL="252000" lvl="0" indent="-457200" defTabSz="914400" eaLnBrk="0" fontAlgn="base" hangingPunct="0">
              <a:spcBef>
                <a:spcPts val="600"/>
              </a:spcBef>
              <a:spcAft>
                <a:spcPct val="0"/>
              </a:spcAft>
              <a:buClrTx/>
              <a:buNone/>
            </a:pPr>
            <a: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Ilyen </a:t>
            </a:r>
            <a:r>
              <a:rPr lang="hu-HU" altLang="hu-HU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esetekben</a:t>
            </a:r>
          </a:p>
          <a:p>
            <a:pPr marL="652050" lvl="1" indent="-457200" defTabSz="914400" eaLnBrk="0" fontAlgn="base" hangingPunct="0">
              <a:spcBef>
                <a:spcPts val="300"/>
              </a:spcBef>
              <a:spcAft>
                <a:spcPct val="0"/>
              </a:spcAft>
              <a:buClrTx/>
              <a:buFontTx/>
              <a:buChar char="-"/>
            </a:pPr>
            <a:r>
              <a:rPr lang="hu-HU" altLang="hu-H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hu-HU" altLang="hu-HU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szavazást </a:t>
            </a:r>
            <a:r>
              <a:rPr lang="hu-HU" altLang="hu-HU" sz="1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fel kell </a:t>
            </a:r>
            <a:r>
              <a:rPr lang="hu-HU" altLang="hu-HU" sz="18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függeszteni</a:t>
            </a:r>
            <a:r>
              <a:rPr lang="hu-HU" altLang="hu-H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652050" lvl="1" indent="-457200" defTabSz="914400" eaLnBrk="0" fontAlgn="base" hangingPunct="0">
              <a:spcBef>
                <a:spcPts val="300"/>
              </a:spcBef>
              <a:spcAft>
                <a:spcPct val="0"/>
              </a:spcAft>
              <a:buClrTx/>
              <a:buFontTx/>
              <a:buChar char="-"/>
            </a:pPr>
            <a:r>
              <a:rPr lang="hu-HU" altLang="hu-H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 </a:t>
            </a:r>
            <a:r>
              <a:rPr lang="hu-HU" altLang="hu-HU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urnákat és az iratokat zárolni kell (az urna nyílását le kell ragasztani, a választási iratokat a szállítódobozba kell zárni), </a:t>
            </a:r>
            <a:r>
              <a:rPr lang="hu-HU" altLang="hu-H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és</a:t>
            </a:r>
          </a:p>
          <a:p>
            <a:pPr marL="652050" lvl="1" indent="-457200" defTabSz="914400" eaLnBrk="0" fontAlgn="base" hangingPunct="0">
              <a:spcBef>
                <a:spcPts val="300"/>
              </a:spcBef>
              <a:spcAft>
                <a:spcPct val="0"/>
              </a:spcAft>
              <a:buClrTx/>
              <a:buFontTx/>
              <a:buChar char="-"/>
            </a:pPr>
            <a:r>
              <a:rPr lang="hu-HU" altLang="hu-H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hu-HU" altLang="hu-HU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felfüggesztés tényéről a HVI vezetőjét haladéktalanul tájékoztatni </a:t>
            </a:r>
            <a:r>
              <a:rPr lang="hu-HU" altLang="hu-H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kell.</a:t>
            </a:r>
          </a:p>
          <a:p>
            <a:pPr marL="652050" lvl="1" indent="-457200" defTabSz="914400" eaLnBrk="0" fontAlgn="base" hangingPunct="0">
              <a:spcBef>
                <a:spcPts val="300"/>
              </a:spcBef>
              <a:spcAft>
                <a:spcPct val="0"/>
              </a:spcAft>
              <a:buClrTx/>
              <a:buFontTx/>
              <a:buChar char="-"/>
            </a:pPr>
            <a:r>
              <a:rPr lang="hu-HU" altLang="hu-HU" sz="18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bombariadó</a:t>
            </a:r>
            <a:r>
              <a:rPr lang="hu-HU" altLang="hu-H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altLang="hu-HU" sz="1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esetén</a:t>
            </a:r>
            <a:r>
              <a:rPr lang="hu-HU" altLang="hu-HU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fentieken kívül további intézkedési kötelezettség a szavazóhelyiség kiüríttetése és a rendőrség </a:t>
            </a:r>
            <a:r>
              <a:rPr lang="hu-HU" altLang="hu-H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értesítése.</a:t>
            </a:r>
            <a:endParaRPr lang="hu-HU" altLang="hu-HU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98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500" b="1" dirty="0">
                <a:solidFill>
                  <a:srgbClr val="0070C0"/>
                </a:solidFill>
              </a:rPr>
              <a:t>Rendkívüli esemény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1075190"/>
            <a:ext cx="3780035" cy="483666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3" y="1075190"/>
            <a:ext cx="4195315" cy="4841449"/>
          </a:xfrm>
        </p:spPr>
      </p:pic>
    </p:spTree>
    <p:extLst>
      <p:ext uri="{BB962C8B-B14F-4D97-AF65-F5344CB8AC3E}">
        <p14:creationId xmlns:p14="http://schemas.microsoft.com/office/powerpoint/2010/main" val="6527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32028"/>
          </a:xfrm>
        </p:spPr>
        <p:txBody>
          <a:bodyPr/>
          <a:lstStyle/>
          <a:p>
            <a:r>
              <a:rPr lang="hu-HU" sz="2500" b="1" dirty="0" smtClean="0">
                <a:solidFill>
                  <a:srgbClr val="0070C0"/>
                </a:solidFill>
              </a:rPr>
              <a:t>Jegyzőkönyvbe foglalt döntés</a:t>
            </a:r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8" y="1156138"/>
            <a:ext cx="4010298" cy="5638540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26" y="1156137"/>
            <a:ext cx="4011650" cy="563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8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33903" y="624110"/>
            <a:ext cx="9570709" cy="416414"/>
          </a:xfrm>
        </p:spPr>
        <p:txBody>
          <a:bodyPr>
            <a:normAutofit fontScale="90000"/>
          </a:bodyPr>
          <a:lstStyle/>
          <a:p>
            <a:r>
              <a:rPr lang="hu-HU" sz="2500" b="1" dirty="0" smtClean="0">
                <a:solidFill>
                  <a:srgbClr val="0070C0"/>
                </a:solidFill>
              </a:rPr>
              <a:t>Jegyzőkönyvek a 2019. évi önkormányzati választásokon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17986" y="1208690"/>
            <a:ext cx="9486626" cy="4702532"/>
          </a:xfrm>
        </p:spPr>
        <p:txBody>
          <a:bodyPr/>
          <a:lstStyle/>
          <a:p>
            <a:pPr marL="0" lvl="0" indent="0">
              <a:buClr>
                <a:srgbClr val="A53010"/>
              </a:buClr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Általános szavazóköri jegyzőkönyv</a:t>
            </a: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39" y="1541039"/>
            <a:ext cx="3709851" cy="52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9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33601" y="624110"/>
            <a:ext cx="9371012" cy="468966"/>
          </a:xfrm>
        </p:spPr>
        <p:txBody>
          <a:bodyPr/>
          <a:lstStyle/>
          <a:p>
            <a:r>
              <a:rPr lang="hu-HU" sz="2300" b="1" dirty="0">
                <a:solidFill>
                  <a:srgbClr val="0070C0"/>
                </a:solidFill>
              </a:rPr>
              <a:t>Jegyzőkönyvek a 2019. évi önkormányzati választásokon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33601" y="1166648"/>
            <a:ext cx="9371011" cy="4744574"/>
          </a:xfrm>
        </p:spPr>
        <p:txBody>
          <a:bodyPr/>
          <a:lstStyle/>
          <a:p>
            <a:pPr marL="0" lvl="0" indent="0">
              <a:buClr>
                <a:srgbClr val="A53010"/>
              </a:buClr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Szavazóköri jegyzőkönyv a polgármester választásáról és korrigált jegyzőkönyv</a:t>
            </a:r>
            <a:endParaRPr lang="hu-HU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37" y="1551927"/>
            <a:ext cx="3621383" cy="50753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70" y="1551927"/>
            <a:ext cx="3600105" cy="50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17653" y="666151"/>
            <a:ext cx="8911687" cy="479476"/>
          </a:xfrm>
        </p:spPr>
        <p:txBody>
          <a:bodyPr>
            <a:normAutofit fontScale="90000"/>
          </a:bodyPr>
          <a:lstStyle/>
          <a:p>
            <a:r>
              <a:rPr lang="hu-HU" sz="2300" b="1" dirty="0">
                <a:solidFill>
                  <a:srgbClr val="0070C0"/>
                </a:solidFill>
              </a:rPr>
              <a:t>Jegyzőkönyvek a 2019. évi önkormányzati </a:t>
            </a:r>
            <a:r>
              <a:rPr lang="hu-HU" sz="2300" b="1" dirty="0" smtClean="0">
                <a:solidFill>
                  <a:srgbClr val="0070C0"/>
                </a:solidFill>
              </a:rPr>
              <a:t>választásokon</a:t>
            </a:r>
            <a:br>
              <a:rPr lang="hu-HU" sz="2300" b="1" dirty="0" smtClean="0">
                <a:solidFill>
                  <a:srgbClr val="0070C0"/>
                </a:solidFill>
              </a:rPr>
            </a:br>
            <a:r>
              <a:rPr lang="hu-HU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Korrekciós jegyzőkönyv</a:t>
            </a:r>
            <a:endParaRPr lang="hu-H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158" y="1322193"/>
            <a:ext cx="3594699" cy="50575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497" y="1306747"/>
            <a:ext cx="3511600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4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38703" y="624110"/>
            <a:ext cx="9265909" cy="405904"/>
          </a:xfrm>
        </p:spPr>
        <p:txBody>
          <a:bodyPr>
            <a:noAutofit/>
          </a:bodyPr>
          <a:lstStyle/>
          <a:p>
            <a:r>
              <a:rPr lang="hu-HU" sz="2300" b="1" dirty="0">
                <a:solidFill>
                  <a:srgbClr val="0070C0"/>
                </a:solidFill>
              </a:rPr>
              <a:t>Jegyzőkönyvek a 2019. évi önkormányzati választásokon</a:t>
            </a:r>
            <a:endParaRPr lang="hu-HU" sz="23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38703" y="1114097"/>
            <a:ext cx="9265909" cy="4797125"/>
          </a:xfrm>
        </p:spPr>
        <p:txBody>
          <a:bodyPr/>
          <a:lstStyle/>
          <a:p>
            <a:pPr marL="0" indent="0"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Szavazóköri jegyzőkönyv </a:t>
            </a: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egyéni választókerületi képviselő választásáról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29" y="1504950"/>
            <a:ext cx="3668078" cy="51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Személyazonosság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/>
              <a:t>2. magyar </a:t>
            </a:r>
            <a:r>
              <a:rPr lang="hu-HU" b="1" dirty="0"/>
              <a:t>hatóság által kiállított régi típusú, könyv formátumú </a:t>
            </a:r>
            <a:r>
              <a:rPr lang="hu-HU" b="1" dirty="0" smtClean="0"/>
              <a:t>személyazonosító </a:t>
            </a:r>
            <a:r>
              <a:rPr lang="hu-HU" b="1" dirty="0"/>
              <a:t>igazolványok (régi nevén személyi </a:t>
            </a:r>
            <a:r>
              <a:rPr lang="hu-HU" b="1" dirty="0" smtClean="0"/>
              <a:t>igazolvány)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 descr="D:\Dokumentumok\Dokumentumok\2014 OGY\személyi ig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909148" y="3172300"/>
            <a:ext cx="2293473" cy="2913189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80" y="3172300"/>
            <a:ext cx="2224768" cy="2967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13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0439" y="624110"/>
            <a:ext cx="9024173" cy="532028"/>
          </a:xfrm>
        </p:spPr>
        <p:txBody>
          <a:bodyPr/>
          <a:lstStyle/>
          <a:p>
            <a:r>
              <a:rPr lang="hu-HU" sz="2300" b="1" dirty="0" smtClean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80441" y="998483"/>
            <a:ext cx="9024171" cy="374427"/>
          </a:xfrm>
        </p:spPr>
        <p:txBody>
          <a:bodyPr/>
          <a:lstStyle/>
          <a:p>
            <a:pPr marL="0" indent="0">
              <a:buNone/>
            </a:pP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Érvénytelen szavazólap – bélyegzőlenyomat nélküli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74949" y="278403"/>
            <a:ext cx="5329011" cy="751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6111"/>
          </a:xfrm>
        </p:spPr>
        <p:txBody>
          <a:bodyPr>
            <a:normAutofit/>
          </a:bodyPr>
          <a:lstStyle/>
          <a:p>
            <a:r>
              <a:rPr lang="hu-HU" sz="23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2924" y="1072055"/>
            <a:ext cx="8911687" cy="378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Érvénytelen szavazólap – bélyegzőlenyomat nélküli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961" y="1450428"/>
            <a:ext cx="7108211" cy="50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47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95393"/>
          </a:xfrm>
        </p:spPr>
        <p:txBody>
          <a:bodyPr>
            <a:normAutofit fontScale="90000"/>
          </a:bodyPr>
          <a:lstStyle/>
          <a:p>
            <a:r>
              <a:rPr lang="hu-HU" sz="23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83805" y="1019503"/>
            <a:ext cx="8915400" cy="378373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Érvénytelen szavazólap – 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nincs egyetlen körben sem egymást metsző két vonal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77243" y="321458"/>
            <a:ext cx="5323804" cy="75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80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74373"/>
          </a:xfrm>
        </p:spPr>
        <p:txBody>
          <a:bodyPr>
            <a:normAutofit fontScale="90000"/>
          </a:bodyPr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69628" y="998483"/>
            <a:ext cx="8834984" cy="472965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Érvénytelen szavazólap – nincs 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egyetlen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körben 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sem egymást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metsző két vonal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222" y="1372856"/>
            <a:ext cx="7273158" cy="51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97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42842"/>
          </a:xfrm>
        </p:spPr>
        <p:txBody>
          <a:bodyPr>
            <a:noAutofit/>
          </a:bodyPr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sz="21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2924" y="966952"/>
            <a:ext cx="8911687" cy="409903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Érvénytelen szavazólap – nincs 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egyetlen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körben 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sem egymást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metsző két vonal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83341" y="520373"/>
            <a:ext cx="4853166" cy="68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8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16414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2924" y="1040524"/>
            <a:ext cx="8911687" cy="399393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Érvénytelen szavazólap – nincs 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egyetlen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körben 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sem egymást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metsző két vonal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81081" y="531778"/>
            <a:ext cx="5118476" cy="722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88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26924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2924" y="1051034"/>
            <a:ext cx="8911687" cy="399394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Érvénytelen szavazólap – 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több körben is van egymást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metsző két vonal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59852" y="436980"/>
            <a:ext cx="5068384" cy="715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08843" y="634621"/>
            <a:ext cx="8911687" cy="437435"/>
          </a:xfrm>
        </p:spPr>
        <p:txBody>
          <a:bodyPr>
            <a:normAutofit fontScale="90000"/>
          </a:bodyPr>
          <a:lstStyle/>
          <a:p>
            <a:r>
              <a:rPr lang="hu-HU" sz="2300" b="1" dirty="0">
                <a:solidFill>
                  <a:srgbClr val="0070C0"/>
                </a:solidFill>
              </a:rPr>
              <a:t>Szavazólapok </a:t>
            </a:r>
            <a:r>
              <a:rPr lang="hu-HU" sz="2300" b="1" dirty="0" smtClean="0">
                <a:solidFill>
                  <a:srgbClr val="0070C0"/>
                </a:solidFill>
              </a:rPr>
              <a:t>érvényessége</a:t>
            </a:r>
            <a:r>
              <a:rPr lang="hu-HU" sz="2100" b="1" dirty="0" smtClean="0">
                <a:solidFill>
                  <a:srgbClr val="0070C0"/>
                </a:solidFill>
              </a:rPr>
              <a:t/>
            </a:r>
            <a:br>
              <a:rPr lang="hu-HU" sz="2100" b="1" dirty="0" smtClean="0">
                <a:solidFill>
                  <a:srgbClr val="0070C0"/>
                </a:solidFill>
              </a:rPr>
            </a:b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Érvénytelen szavazólap – több körben is van egymást metsző két vonal</a:t>
            </a:r>
            <a:r>
              <a:rPr lang="hu-HU" sz="2000" dirty="0"/>
              <a:t/>
            </a:r>
            <a:br>
              <a:rPr lang="hu-HU" sz="2000" dirty="0"/>
            </a:br>
            <a:endParaRPr lang="hu-HU" sz="20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799001" y="433183"/>
            <a:ext cx="5140536" cy="72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60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32185" y="624110"/>
            <a:ext cx="8772427" cy="384883"/>
          </a:xfrm>
        </p:spPr>
        <p:txBody>
          <a:bodyPr>
            <a:noAutofit/>
          </a:bodyPr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sz="21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32185" y="1008993"/>
            <a:ext cx="8911687" cy="462455"/>
          </a:xfrm>
        </p:spPr>
        <p:txBody>
          <a:bodyPr/>
          <a:lstStyle/>
          <a:p>
            <a:pPr marL="0" lvl="0" indent="0">
              <a:buClr>
                <a:srgbClr val="A53010"/>
              </a:buClr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Érvénytelen szavazólap – </a:t>
            </a: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 tollal leadott szavazat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814070" y="337214"/>
            <a:ext cx="5267549" cy="743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95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89987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2924" y="1114097"/>
            <a:ext cx="8911687" cy="483475"/>
          </a:xfrm>
        </p:spPr>
        <p:txBody>
          <a:bodyPr/>
          <a:lstStyle/>
          <a:p>
            <a:pPr marL="0" lvl="0" indent="0">
              <a:buClr>
                <a:srgbClr val="A53010"/>
              </a:buClr>
              <a:buNone/>
            </a:pPr>
            <a:r>
              <a:rPr lang="hu-H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3115" y="612631"/>
            <a:ext cx="5170573" cy="70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0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Személyazonosság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/>
              <a:t>3. magyar </a:t>
            </a:r>
            <a:r>
              <a:rPr lang="hu-HU" b="1" dirty="0"/>
              <a:t>hatóság által kiállított ideiglenes személyazonosító </a:t>
            </a:r>
            <a:r>
              <a:rPr lang="hu-HU" b="1" dirty="0" smtClean="0"/>
              <a:t>igazolvány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 descr="C:\Users\peteri.attila\AppData\Local\Microsoft\Windows\Temporary Internet Files\Content.Outlook\1LB3QIYN\ideiglenes_szig_előlap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589212" y="3078196"/>
            <a:ext cx="4189960" cy="2586880"/>
          </a:xfrm>
          <a:prstGeom prst="rect">
            <a:avLst/>
          </a:prstGeom>
        </p:spPr>
      </p:pic>
      <p:pic>
        <p:nvPicPr>
          <p:cNvPr id="5" name="Kép 4" descr="C:\Users\peteri.attila\AppData\Local\Microsoft\Windows\Temporary Internet Files\Content.Outlook\1LB3QIYN\ideiglenes_szig_hátlap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046912" y="3078195"/>
            <a:ext cx="4115074" cy="25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1518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072055"/>
            <a:ext cx="8915400" cy="399393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80789" y="410047"/>
            <a:ext cx="5097518" cy="722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7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79476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103586"/>
            <a:ext cx="8915400" cy="420414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0439" y="586941"/>
            <a:ext cx="5014490" cy="700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12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79476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08539" y="1103586"/>
            <a:ext cx="8915400" cy="483476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0584" y="616695"/>
            <a:ext cx="4989992" cy="70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3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1518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2925" y="1061544"/>
            <a:ext cx="8915400" cy="378372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1505" y="415941"/>
            <a:ext cx="5092201" cy="71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8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1518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008994"/>
            <a:ext cx="8915400" cy="3573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2616" y="385959"/>
            <a:ext cx="5105141" cy="72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825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42538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019504"/>
            <a:ext cx="8915400" cy="462456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7993" y="437180"/>
            <a:ext cx="5181544" cy="727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50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32028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072055"/>
            <a:ext cx="8915400" cy="378373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5259" y="630493"/>
            <a:ext cx="4989647" cy="69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900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1518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040525"/>
            <a:ext cx="8915400" cy="451944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180" y="554298"/>
            <a:ext cx="5002189" cy="70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425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00497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051034"/>
            <a:ext cx="8915400" cy="472966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3709" y="531021"/>
            <a:ext cx="5116526" cy="715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69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1518"/>
          </a:xfrm>
        </p:spPr>
        <p:txBody>
          <a:bodyPr/>
          <a:lstStyle/>
          <a:p>
            <a:r>
              <a:rPr lang="hu-HU" sz="2100" b="1" dirty="0">
                <a:solidFill>
                  <a:srgbClr val="0070C0"/>
                </a:solidFill>
              </a:rPr>
              <a:t>Szavazólapok érvényessége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145628"/>
            <a:ext cx="8915400" cy="4765594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Érvényes szavazólap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2491" y="623023"/>
            <a:ext cx="5061580" cy="714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6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Személyazonosság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/>
              <a:t>4. magyar </a:t>
            </a:r>
            <a:r>
              <a:rPr lang="hu-HU" b="1" dirty="0"/>
              <a:t>hatóság által kiállított vezetői </a:t>
            </a:r>
            <a:r>
              <a:rPr lang="hu-HU" b="1" dirty="0" smtClean="0"/>
              <a:t>engedély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33" y="3238997"/>
            <a:ext cx="4062249" cy="2499650"/>
          </a:xfrm>
          <a:prstGeom prst="rect">
            <a:avLst/>
          </a:prstGeom>
          <a:noFill/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99" y="3213626"/>
            <a:ext cx="4009696" cy="2594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70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81352" y="620110"/>
            <a:ext cx="9472448" cy="1205515"/>
          </a:xfrm>
        </p:spPr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Személyazonosság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81352" y="1608082"/>
            <a:ext cx="9623260" cy="4303139"/>
          </a:xfrm>
        </p:spPr>
        <p:txBody>
          <a:bodyPr/>
          <a:lstStyle/>
          <a:p>
            <a:pPr marL="0" indent="0">
              <a:buNone/>
            </a:pP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magyar </a:t>
            </a: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hatóság által kiállított </a:t>
            </a: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útlevelek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 descr="C:\Users\peteri.attila\AppData\Local\Microsoft\Windows\Temporary Internet Files\Content.Word\Útlevél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042885" y="2913062"/>
            <a:ext cx="2084654" cy="2657420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539" y="2913062"/>
            <a:ext cx="1948957" cy="2657421"/>
          </a:xfrm>
          <a:prstGeom prst="rect">
            <a:avLst/>
          </a:prstGeom>
          <a:noFill/>
        </p:spPr>
      </p:pic>
      <p:pic>
        <p:nvPicPr>
          <p:cNvPr id="6" name="Kép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97" y="2913063"/>
            <a:ext cx="1923393" cy="2657419"/>
          </a:xfrm>
          <a:prstGeom prst="rect">
            <a:avLst/>
          </a:prstGeom>
          <a:noFill/>
        </p:spPr>
      </p:pic>
      <p:pic>
        <p:nvPicPr>
          <p:cNvPr id="7" name="Kép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70" y="2913062"/>
            <a:ext cx="1923393" cy="2657421"/>
          </a:xfrm>
          <a:prstGeom prst="rect">
            <a:avLst/>
          </a:prstGeom>
          <a:noFill/>
        </p:spPr>
      </p:pic>
      <p:pic>
        <p:nvPicPr>
          <p:cNvPr id="8" name="Kép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863" y="2913061"/>
            <a:ext cx="2012502" cy="2657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11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Személyazonosság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magyar </a:t>
            </a: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hatóság által kiállított ideiglenes </a:t>
            </a: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útlevél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538953" y="2723960"/>
            <a:ext cx="2312274" cy="34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</a:rPr>
              <a:t>Személyazonosság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igazolásához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felhasználható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>
                <a:solidFill>
                  <a:srgbClr val="0070C0"/>
                </a:solidFill>
              </a:rPr>
              <a:t>okmányok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az </a:t>
            </a: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Európai Unió más tagállamának hatósága által kiállított útlevél vagy személyazonosító igazolvány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909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1029</TotalTime>
  <Words>984</Words>
  <Application>Microsoft Office PowerPoint</Application>
  <PresentationFormat>Szélesvásznú</PresentationFormat>
  <Paragraphs>357</Paragraphs>
  <Slides>59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59</vt:i4>
      </vt:variant>
    </vt:vector>
  </HeadingPairs>
  <TitlesOfParts>
    <vt:vector size="65" baseType="lpstr">
      <vt:lpstr>Arial</vt:lpstr>
      <vt:lpstr>Calibri</vt:lpstr>
      <vt:lpstr>Century Gothic</vt:lpstr>
      <vt:lpstr>Times New Roman</vt:lpstr>
      <vt:lpstr>Wingdings 3</vt:lpstr>
      <vt:lpstr>Szálak</vt:lpstr>
      <vt:lpstr>Választási felkészülés</vt:lpstr>
      <vt:lpstr>Személyazonosság igazolásához felhasználható okmányok</vt:lpstr>
      <vt:lpstr>Személyazonosság igazolásához felhasználható okmányok</vt:lpstr>
      <vt:lpstr>Személyazonosság igazolásához felhasználható okmányok</vt:lpstr>
      <vt:lpstr>Személyazonosság igazolásához felhasználható okmányok</vt:lpstr>
      <vt:lpstr>Személyazonosság igazolásához felhasználható okmányok</vt:lpstr>
      <vt:lpstr>Személyazonosság igazolásához felhasználható okmányok</vt:lpstr>
      <vt:lpstr>Személyazonosság igazolásához felhasználható okmányok</vt:lpstr>
      <vt:lpstr>Személyazonosság igazolásához felhasználható okmányok</vt:lpstr>
      <vt:lpstr>Személyazonosság igazolásához felhasználható okmányok</vt:lpstr>
      <vt:lpstr>Személyazonosság igazolásához felhasználható okmányok</vt:lpstr>
      <vt:lpstr>Lakcím igazolásához felhasználható okmányok</vt:lpstr>
      <vt:lpstr>Lakcím igazolásához felhasználható okmányok</vt:lpstr>
      <vt:lpstr>Lakcím igazolásához felhasználható okmányok</vt:lpstr>
      <vt:lpstr>Általános szavazóköri névjegyzék</vt:lpstr>
      <vt:lpstr>Nemzetiségi névjegyzék</vt:lpstr>
      <vt:lpstr>Szavazólapok</vt:lpstr>
      <vt:lpstr>Szavazólapok</vt:lpstr>
      <vt:lpstr>Szavazólapok</vt:lpstr>
      <vt:lpstr>Szavazólapok</vt:lpstr>
      <vt:lpstr>Szavazólapok</vt:lpstr>
      <vt:lpstr>Szavazólapok</vt:lpstr>
      <vt:lpstr>Szavazólapok</vt:lpstr>
      <vt:lpstr>Szavazólapok</vt:lpstr>
      <vt:lpstr>Nemzetiségi választópolgárok száma a nemzetiségi regisztráció 2019. szeptember 27. napi lezárását követően </vt:lpstr>
      <vt:lpstr>Nemzetiségi választópolgárok száma a nemzetiségi regisztráció 2019. szeptember 27. napi lezárását követően</vt:lpstr>
      <vt:lpstr>Nemzetiségi választópolgárok száma a nemzetiségi regisztráció 2019. szeptember 27. napi lezárását követően</vt:lpstr>
      <vt:lpstr>Nemzetiségi választópolgárok száma</vt:lpstr>
      <vt:lpstr>Ellenőrzőlap mozgóurnába</vt:lpstr>
      <vt:lpstr>Számlálólap napközbeni részvétel dokumentálásához</vt:lpstr>
      <vt:lpstr>Visszautasítottak jegyzéke</vt:lpstr>
      <vt:lpstr>Visszautasítottak jegyzéke</vt:lpstr>
      <vt:lpstr>Rendkívüli esemény</vt:lpstr>
      <vt:lpstr>Rendkívüli esemény</vt:lpstr>
      <vt:lpstr>Jegyzőkönyvbe foglalt döntés</vt:lpstr>
      <vt:lpstr>Jegyzőkönyvek a 2019. évi önkormányzati választásokon</vt:lpstr>
      <vt:lpstr>Jegyzőkönyvek a 2019. évi önkormányzati választásokon</vt:lpstr>
      <vt:lpstr>Jegyzőkönyvek a 2019. évi önkormányzati választásokon Korrekciós jegyzőkönyv</vt:lpstr>
      <vt:lpstr>Jegyzőkönyvek a 2019. évi önkormányzati választásokon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 Érvénytelen szavazólap – több körben is van egymást metsző két vonal 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  <vt:lpstr>Szavazólapok érvényessége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Választási felkészülés</dc:title>
  <dc:creator>dr. Wirth Noémi</dc:creator>
  <cp:lastModifiedBy>dr. Wirth Noémi</cp:lastModifiedBy>
  <cp:revision>86</cp:revision>
  <dcterms:created xsi:type="dcterms:W3CDTF">2019-09-30T06:31:37Z</dcterms:created>
  <dcterms:modified xsi:type="dcterms:W3CDTF">2019-10-02T15:13:20Z</dcterms:modified>
</cp:coreProperties>
</file>