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95" r:id="rId7"/>
    <p:sldId id="269" r:id="rId8"/>
    <p:sldId id="296" r:id="rId9"/>
    <p:sldId id="264" r:id="rId10"/>
    <p:sldId id="265" r:id="rId11"/>
    <p:sldId id="266" r:id="rId12"/>
    <p:sldId id="268" r:id="rId13"/>
    <p:sldId id="297" r:id="rId14"/>
    <p:sldId id="267" r:id="rId15"/>
    <p:sldId id="270" r:id="rId16"/>
    <p:sldId id="271" r:id="rId17"/>
    <p:sldId id="274" r:id="rId18"/>
    <p:sldId id="272" r:id="rId19"/>
    <p:sldId id="298" r:id="rId20"/>
    <p:sldId id="273" r:id="rId21"/>
    <p:sldId id="275" r:id="rId22"/>
    <p:sldId id="277" r:id="rId23"/>
    <p:sldId id="279" r:id="rId24"/>
    <p:sldId id="278" r:id="rId25"/>
    <p:sldId id="280" r:id="rId26"/>
    <p:sldId id="281" r:id="rId27"/>
    <p:sldId id="282" r:id="rId28"/>
    <p:sldId id="284" r:id="rId29"/>
    <p:sldId id="285" r:id="rId30"/>
    <p:sldId id="286" r:id="rId31"/>
    <p:sldId id="288" r:id="rId32"/>
    <p:sldId id="299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3463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3487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492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3055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8130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5164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23855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274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54611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602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815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8888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421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506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5387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19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A47E5-7D8E-419E-88FC-F7A710395CF1}" type="datetimeFigureOut">
              <a:rPr lang="hu-HU" smtClean="0"/>
              <a:t>2019.10.03.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A4F087-C68C-44D4-89BA-9D92AFF4F11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120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5703362"/>
            <a:ext cx="6453809" cy="11546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SZEKSZÁRD ZÖLD VÁROS  KONCEPCIÓ TERV</a:t>
            </a:r>
            <a:endParaRPr lang="hu-HU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866" y="552594"/>
            <a:ext cx="7388255" cy="488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606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82" name="Kép 285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55025"/>
            <a:ext cx="11603735" cy="676992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0236" y="5173071"/>
            <a:ext cx="5283111" cy="1325563"/>
          </a:xfrm>
        </p:spPr>
        <p:txBody>
          <a:bodyPr>
            <a:normAutofit fontScale="90000"/>
          </a:bodyPr>
          <a:lstStyle/>
          <a:p>
            <a:r>
              <a:rPr lang="en-US" altLang="hu-HU" sz="2200" b="1" dirty="0">
                <a:latin typeface="+mn-lt"/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sz="2200" b="1" dirty="0">
                <a:latin typeface="+mn-lt"/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2200" b="1" dirty="0">
                <a:latin typeface="+mn-lt"/>
              </a:rPr>
              <a:t>ÚJ, MAGAS MINŐSÉGŰ VÁROSI SZABADIDŐS TENGELY KIALAKÍTÁSA </a:t>
            </a:r>
            <a:r>
              <a:rPr lang="hu-HU" sz="2200" b="1" dirty="0">
                <a:latin typeface="+mn-lt"/>
              </a:rPr>
              <a:t/>
            </a:r>
            <a:br>
              <a:rPr lang="hu-HU" sz="2200" b="1" dirty="0">
                <a:latin typeface="+mn-lt"/>
              </a:rPr>
            </a:br>
            <a:r>
              <a:rPr lang="en-US" sz="2200" b="1" dirty="0">
                <a:latin typeface="+mn-lt"/>
              </a:rPr>
              <a:t>A SZENT ISTVÁN TÉR</a:t>
            </a:r>
            <a:r>
              <a:rPr lang="hu-HU" sz="2200" b="1" dirty="0">
                <a:latin typeface="+mn-lt"/>
              </a:rPr>
              <a:t> A MÚZEUM ÉS NYILVÁNOS WC KÖZÖTTI TERÜLETEN</a:t>
            </a:r>
            <a:r>
              <a:rPr lang="hu-HU" b="1" dirty="0"/>
              <a:t/>
            </a:r>
            <a:br>
              <a:rPr lang="hu-HU" b="1" dirty="0"/>
            </a:b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83751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212" y="1027906"/>
            <a:ext cx="3972717" cy="54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74" y="103758"/>
            <a:ext cx="7969889" cy="695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12913" y="-1111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hu-HU" sz="2000" b="1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sz="2000" b="1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</a:rPr>
              <a:t>ÚJ, MAGAS MINŐSÉGŰ VÁROSI SZABADIDŐS TENGELY KIALAKÍTÁSA </a:t>
            </a:r>
            <a:r>
              <a:rPr lang="hu-HU" sz="2000" b="1" dirty="0">
                <a:solidFill>
                  <a:schemeClr val="accent2"/>
                </a:solidFill>
              </a:rPr>
              <a:t/>
            </a:r>
            <a:br>
              <a:rPr lang="hu-HU" sz="2000" b="1" dirty="0">
                <a:solidFill>
                  <a:schemeClr val="accent2"/>
                </a:solidFill>
              </a:rPr>
            </a:br>
            <a:r>
              <a:rPr lang="hu-HU" sz="2000" b="1" dirty="0">
                <a:solidFill>
                  <a:schemeClr val="accent2"/>
                </a:solidFill>
              </a:rPr>
              <a:t>		               </a:t>
            </a:r>
            <a:r>
              <a:rPr lang="en-US" sz="2000" b="1" dirty="0">
                <a:solidFill>
                  <a:schemeClr val="accent2"/>
                </a:solidFill>
              </a:rPr>
              <a:t>A SZENT ISTVÁN TÉR</a:t>
            </a:r>
            <a:r>
              <a:rPr lang="hu-HU" sz="2000" b="1" dirty="0">
                <a:solidFill>
                  <a:schemeClr val="accent2"/>
                </a:solidFill>
              </a:rPr>
              <a:t> A MÚZEUM ÉS NYILVÁNOS WC KÖZÖTTI TERÜLETEN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3025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025" y="8524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51899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8998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u-HU" sz="2700" dirty="0"/>
              <a:t/>
            </a:r>
            <a:br>
              <a:rPr lang="hu-HU" sz="2700" dirty="0"/>
            </a:br>
            <a:r>
              <a:rPr lang="en-US" altLang="hu-HU" sz="22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sz="22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2200" dirty="0"/>
              <a:t>LUTHER TÉR - KELETI TENGELY SZAKASZ</a:t>
            </a:r>
            <a:r>
              <a:rPr lang="hu-HU" sz="2200" dirty="0"/>
              <a:t> REKONSTRUKCIÓJA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2240" y="789709"/>
            <a:ext cx="10515600" cy="3928065"/>
          </a:xfrm>
        </p:spPr>
        <p:txBody>
          <a:bodyPr>
            <a:noAutofit/>
          </a:bodyPr>
          <a:lstStyle/>
          <a:p>
            <a:r>
              <a:rPr lang="hu-HU" sz="2400" dirty="0"/>
              <a:t>Adatok, Fejlesztési elképzelések:</a:t>
            </a:r>
          </a:p>
          <a:p>
            <a:r>
              <a:rPr lang="hu-HU" sz="2400" dirty="0"/>
              <a:t>4525 m2 teljes terület</a:t>
            </a:r>
          </a:p>
          <a:p>
            <a:r>
              <a:rPr lang="hu-HU" sz="2400" dirty="0"/>
              <a:t>2219 m2 zöldfelület</a:t>
            </a:r>
          </a:p>
          <a:p>
            <a:r>
              <a:rPr lang="hu-HU" sz="2400" dirty="0"/>
              <a:t>2306 m2 burkolt felület</a:t>
            </a:r>
          </a:p>
          <a:p>
            <a:r>
              <a:rPr lang="hu-HU" sz="2400" dirty="0"/>
              <a:t>1 db szobor</a:t>
            </a:r>
          </a:p>
          <a:p>
            <a:r>
              <a:rPr lang="hu-HU" sz="2400" dirty="0"/>
              <a:t>73 fm csapadékvíz hálózat </a:t>
            </a:r>
          </a:p>
          <a:p>
            <a:r>
              <a:rPr lang="hu-HU" sz="2400" dirty="0"/>
              <a:t>134 fm szennyvíz hálózat </a:t>
            </a:r>
          </a:p>
          <a:p>
            <a:r>
              <a:rPr lang="hu-HU" sz="2400" dirty="0"/>
              <a:t>95 </a:t>
            </a:r>
            <a:r>
              <a:rPr lang="hu-HU" sz="2400" dirty="0" err="1"/>
              <a:t>fm</a:t>
            </a:r>
            <a:r>
              <a:rPr lang="hu-HU" sz="2400" dirty="0"/>
              <a:t> ivóvízhálózat</a:t>
            </a:r>
          </a:p>
          <a:p>
            <a:r>
              <a:rPr lang="hu-HU" sz="2400" b="1" dirty="0"/>
              <a:t>Igények:</a:t>
            </a:r>
            <a:endParaRPr lang="hu-HU" sz="2400" dirty="0"/>
          </a:p>
          <a:p>
            <a:r>
              <a:rPr lang="hu-HU" sz="2400" dirty="0"/>
              <a:t>burkolt felület csökkentése 30-50%-al (692-1153 m2), </a:t>
            </a:r>
          </a:p>
          <a:p>
            <a:r>
              <a:rPr lang="hu-HU" sz="2400" dirty="0"/>
              <a:t>zöldfelület növelése 30-50 %-al (666- 1109 m2)</a:t>
            </a:r>
          </a:p>
          <a:p>
            <a:r>
              <a:rPr lang="hu-HU" sz="2400" dirty="0"/>
              <a:t>40-50 db parkoló kialakítása</a:t>
            </a:r>
          </a:p>
        </p:txBody>
      </p:sp>
    </p:spTree>
    <p:extLst>
      <p:ext uri="{BB962C8B-B14F-4D97-AF65-F5344CB8AC3E}">
        <p14:creationId xmlns:p14="http://schemas.microsoft.com/office/powerpoint/2010/main" val="1874760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5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7" y="3291459"/>
            <a:ext cx="9466979" cy="368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9700912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144" y="0"/>
            <a:ext cx="11932920" cy="6757416"/>
          </a:xfrm>
        </p:spPr>
        <p:txBody>
          <a:bodyPr>
            <a:normAutofit/>
          </a:bodyPr>
          <a:lstStyle/>
          <a:p>
            <a:pPr lvl="0"/>
            <a:r>
              <a:rPr lang="en-US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2000" dirty="0"/>
              <a:t>LUTHER TÉR - KELETI TENGELY SZAKASZ</a:t>
            </a:r>
            <a:r>
              <a:rPr lang="hu-HU" sz="2000" dirty="0"/>
              <a:t> REKONSTRUKCIÓJA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164592" y="-10058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031222" y="699493"/>
            <a:ext cx="45537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88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88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88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88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88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88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88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88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88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88413" algn="l"/>
              </a:tabLst>
            </a:pPr>
            <a:r>
              <a:rPr kumimoji="0" lang="hu-HU" altLang="hu-HU" sz="1000" b="1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1. </a:t>
            </a:r>
            <a:r>
              <a:rPr kumimoji="0" lang="en-US" altLang="hu-HU" sz="1000" b="1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verzió</a:t>
            </a:r>
            <a:endParaRPr kumimoji="0" lang="hu-HU" altLang="hu-H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88413" algn="l"/>
              </a:tabLst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031222" y="4542588"/>
            <a:ext cx="45818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90000" algn="l"/>
              </a:tabLst>
            </a:pPr>
            <a:r>
              <a:rPr kumimoji="0" lang="hu-HU" altLang="hu-HU" sz="1000" b="1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2. </a:t>
            </a:r>
            <a:r>
              <a:rPr kumimoji="0" lang="en-US" altLang="hu-HU" sz="1000" b="1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verzió</a:t>
            </a:r>
            <a:endParaRPr kumimoji="0" lang="hu-HU" altLang="hu-H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90000" algn="l"/>
              </a:tabLst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88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8244" y="-25001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2000" dirty="0"/>
              <a:t>LUTHER TÉR - KELETI TENGELY SZAKASZ</a:t>
            </a:r>
            <a:r>
              <a:rPr lang="hu-HU" sz="2000" dirty="0"/>
              <a:t> REKONSTRUKCIÓJA 1. VÁLTOZAT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" y="847898"/>
            <a:ext cx="11355082" cy="5884417"/>
          </a:xfrm>
        </p:spPr>
      </p:pic>
    </p:spTree>
    <p:extLst>
      <p:ext uri="{BB962C8B-B14F-4D97-AF65-F5344CB8AC3E}">
        <p14:creationId xmlns:p14="http://schemas.microsoft.com/office/powerpoint/2010/main" val="3949503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3805"/>
            <a:ext cx="9448800" cy="1325563"/>
          </a:xfrm>
        </p:spPr>
        <p:txBody>
          <a:bodyPr>
            <a:normAutofit/>
          </a:bodyPr>
          <a:lstStyle/>
          <a:p>
            <a:r>
              <a:rPr lang="en-US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br>
              <a:rPr lang="hu-HU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</a:br>
            <a:r>
              <a:rPr lang="en-US" sz="2000" dirty="0"/>
              <a:t>LUTHER TÉR - KELETI TENGELY SZAKASZ</a:t>
            </a:r>
            <a:r>
              <a:rPr lang="hu-HU" sz="2000" dirty="0"/>
              <a:t> REKONSTRUKCIÓJA 2. VÁLTOZAT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9" y="1175299"/>
            <a:ext cx="10798989" cy="5643816"/>
          </a:xfrm>
        </p:spPr>
      </p:pic>
    </p:spTree>
    <p:extLst>
      <p:ext uri="{BB962C8B-B14F-4D97-AF65-F5344CB8AC3E}">
        <p14:creationId xmlns:p14="http://schemas.microsoft.com/office/powerpoint/2010/main" val="3436580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82245"/>
            <a:ext cx="10515600" cy="576707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2000" dirty="0"/>
              <a:t>LUTHER TÉR - KELETI TENGELY SZAKASZ</a:t>
            </a:r>
            <a:r>
              <a:rPr lang="hu-HU" sz="2000" dirty="0"/>
              <a:t> REKONSTRUKCIÓJA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8610600" cy="3408041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149" y="517015"/>
            <a:ext cx="4092851" cy="424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0"/>
            <a:ext cx="809914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983304" cy="38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850" y="457199"/>
            <a:ext cx="99833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9850" y="8629649"/>
            <a:ext cx="99833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52565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32523"/>
            <a:ext cx="11317357" cy="1130300"/>
          </a:xfrm>
        </p:spPr>
        <p:txBody>
          <a:bodyPr>
            <a:noAutofit/>
          </a:bodyPr>
          <a:lstStyle/>
          <a:p>
            <a:pPr lvl="0"/>
            <a:r>
              <a:rPr lang="en-US" altLang="hu-HU" sz="24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sz="24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2400" dirty="0"/>
              <a:t>PROMÉTHEUSZ PARK </a:t>
            </a:r>
            <a:r>
              <a:rPr lang="hu-HU" sz="2400" dirty="0"/>
              <a:t>NÖVÉNYZET </a:t>
            </a:r>
            <a:r>
              <a:rPr lang="en-US" sz="2400" dirty="0"/>
              <a:t>MEGÚJÍTÁSA, </a:t>
            </a:r>
            <a:r>
              <a:rPr lang="hu-HU" sz="2400" dirty="0"/>
              <a:t>A BABITS MIHÁLY KÚLTÚRÁLIS KÖZPONT ÉS 160 LAKÁSOS KÖZÖTTI TÉR</a:t>
            </a:r>
            <a:r>
              <a:rPr lang="en-US" sz="2400" dirty="0"/>
              <a:t> ÁTALAKÍTÁSA A JELENLEGI TÉRHASZNÁLATOKNAK MEGFELELŐEN</a:t>
            </a:r>
            <a:r>
              <a:rPr lang="hu-HU" sz="2400" dirty="0"/>
              <a:t>, JÁTSZÓTÉR BŐVÍTÉS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0578" y="1421848"/>
            <a:ext cx="10680700" cy="5727699"/>
          </a:xfrm>
        </p:spPr>
        <p:txBody>
          <a:bodyPr>
            <a:normAutofit fontScale="40000" lnSpcReduction="20000"/>
          </a:bodyPr>
          <a:lstStyle/>
          <a:p>
            <a:r>
              <a:rPr lang="hu-HU" sz="4300" dirty="0"/>
              <a:t>Adatok, Fejlesztési elképzelések:</a:t>
            </a:r>
          </a:p>
          <a:p>
            <a:r>
              <a:rPr lang="hu-HU" sz="4300" dirty="0"/>
              <a:t>13400 m2 teljes terület</a:t>
            </a:r>
          </a:p>
          <a:p>
            <a:r>
              <a:rPr lang="hu-HU" sz="4300" dirty="0"/>
              <a:t>410 fm csapadékvíz hálózat </a:t>
            </a:r>
          </a:p>
          <a:p>
            <a:r>
              <a:rPr lang="hu-HU" sz="4300" dirty="0"/>
              <a:t>80 fm szennyvíz hálózat </a:t>
            </a:r>
          </a:p>
          <a:p>
            <a:r>
              <a:rPr lang="hu-HU" sz="4300" dirty="0"/>
              <a:t>50 fm ivóvízhálózat </a:t>
            </a:r>
          </a:p>
          <a:p>
            <a:r>
              <a:rPr lang="hu-HU" sz="4300" dirty="0"/>
              <a:t> </a:t>
            </a:r>
          </a:p>
          <a:p>
            <a:r>
              <a:rPr lang="hu-HU" sz="4300" dirty="0"/>
              <a:t>160 lakásos és a Babits Mihály KK közötti tér </a:t>
            </a:r>
          </a:p>
          <a:p>
            <a:r>
              <a:rPr lang="hu-HU" sz="4300" dirty="0"/>
              <a:t>	5046 m2 teljes terület</a:t>
            </a:r>
          </a:p>
          <a:p>
            <a:r>
              <a:rPr lang="hu-HU" sz="4300" dirty="0"/>
              <a:t>	570 m2 zöldfelület</a:t>
            </a:r>
          </a:p>
          <a:p>
            <a:r>
              <a:rPr lang="hu-HU" sz="4300" dirty="0"/>
              <a:t>	4358 m2 burkolt felület</a:t>
            </a:r>
          </a:p>
          <a:p>
            <a:r>
              <a:rPr lang="hu-HU" sz="4300" dirty="0"/>
              <a:t>	118 m2 játszótéri felület</a:t>
            </a:r>
          </a:p>
          <a:p>
            <a:r>
              <a:rPr lang="hu-HU" sz="4300" b="1" dirty="0"/>
              <a:t>Igények:</a:t>
            </a:r>
            <a:endParaRPr lang="hu-HU" sz="4300" dirty="0"/>
          </a:p>
          <a:p>
            <a:r>
              <a:rPr lang="hu-HU" sz="4300" dirty="0"/>
              <a:t>burkolt felület csökkentése 20-40%-al (872- 1744 m2), </a:t>
            </a:r>
          </a:p>
          <a:p>
            <a:r>
              <a:rPr lang="hu-HU" sz="4300" dirty="0"/>
              <a:t>zöldfelület növelése 150-300 %-al (855- 1710 m2)</a:t>
            </a:r>
          </a:p>
          <a:p>
            <a:r>
              <a:rPr lang="hu-HU" sz="4300" dirty="0"/>
              <a:t>játszótéri felület növelése 200-300 %-al (236-354 m2)</a:t>
            </a:r>
          </a:p>
          <a:p>
            <a:r>
              <a:rPr lang="hu-HU" sz="4300" dirty="0"/>
              <a:t>20-30 db parkoló kialakítása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3749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8" y="0"/>
            <a:ext cx="1203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50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2059" y="-121257"/>
            <a:ext cx="10515600" cy="1325563"/>
          </a:xfrm>
        </p:spPr>
        <p:txBody>
          <a:bodyPr/>
          <a:lstStyle/>
          <a:p>
            <a:r>
              <a:rPr lang="en-US" dirty="0"/>
              <a:t>BEVEZETÉS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899506"/>
            <a:ext cx="12192000" cy="57912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3200" dirty="0"/>
              <a:t>a megyeszékhely </a:t>
            </a:r>
            <a:r>
              <a:rPr lang="hu-HU" sz="3200" dirty="0"/>
              <a:t>új</a:t>
            </a:r>
            <a:r>
              <a:rPr lang="en-US" sz="3200" dirty="0"/>
              <a:t> városfejlődési ciklusát átfogó keretbe illesztve a </a:t>
            </a:r>
            <a:r>
              <a:rPr lang="hu-HU" sz="3200" dirty="0"/>
              <a:t>b</a:t>
            </a:r>
            <a:r>
              <a:rPr lang="en-US" sz="3200" dirty="0" err="1"/>
              <a:t>elváros</a:t>
            </a:r>
            <a:r>
              <a:rPr lang="en-US" sz="3200" dirty="0"/>
              <a:t> eddig meg nem újult területeire is </a:t>
            </a:r>
            <a:r>
              <a:rPr lang="en-US" sz="3200" dirty="0" err="1"/>
              <a:t>kiterjessze</a:t>
            </a:r>
            <a:endParaRPr lang="hu-HU" sz="3200" dirty="0"/>
          </a:p>
          <a:p>
            <a:pPr algn="just"/>
            <a:r>
              <a:rPr lang="hu-HU" sz="3200" dirty="0"/>
              <a:t>a</a:t>
            </a:r>
            <a:r>
              <a:rPr lang="en-US" sz="3200" dirty="0"/>
              <a:t> tervezési terület </a:t>
            </a:r>
            <a:r>
              <a:rPr lang="en-US" sz="3200" dirty="0" err="1"/>
              <a:t>növényállománya</a:t>
            </a:r>
            <a:r>
              <a:rPr lang="en-US" sz="3200" dirty="0"/>
              <a:t> </a:t>
            </a:r>
            <a:r>
              <a:rPr lang="en-US" sz="3200" dirty="0" err="1"/>
              <a:t>kivételes</a:t>
            </a:r>
            <a:endParaRPr lang="hu-HU" sz="3200" dirty="0"/>
          </a:p>
          <a:p>
            <a:pPr algn="just"/>
            <a:r>
              <a:rPr lang="hu-HU" sz="3200" dirty="0"/>
              <a:t>a</a:t>
            </a:r>
            <a:r>
              <a:rPr lang="en-US" sz="3200" dirty="0"/>
              <a:t> gyalogos tengelyt kísérő platánsor városi helyzetben különleges, </a:t>
            </a:r>
            <a:r>
              <a:rPr lang="en-US" sz="3200" dirty="0" err="1"/>
              <a:t>egyedi</a:t>
            </a:r>
            <a:r>
              <a:rPr lang="en-US" sz="3200" dirty="0"/>
              <a:t> </a:t>
            </a:r>
            <a:r>
              <a:rPr lang="en-US" sz="3200" dirty="0" err="1"/>
              <a:t>érték</a:t>
            </a:r>
            <a:endParaRPr lang="hu-HU" sz="3200" dirty="0"/>
          </a:p>
          <a:p>
            <a:pPr algn="just"/>
            <a:r>
              <a:rPr lang="hu-HU" sz="3200" dirty="0"/>
              <a:t>a</a:t>
            </a:r>
            <a:r>
              <a:rPr lang="en-US" sz="3200" dirty="0"/>
              <a:t> környező park faállománya koros, zárt erdőt alkot, erős keretet adva a </a:t>
            </a:r>
            <a:r>
              <a:rPr lang="en-US" sz="3200" dirty="0" err="1"/>
              <a:t>tervezésnek</a:t>
            </a:r>
            <a:endParaRPr lang="hu-HU" sz="3200" dirty="0"/>
          </a:p>
          <a:p>
            <a:pPr algn="just"/>
            <a:r>
              <a:rPr lang="hu-HU" sz="3200" dirty="0"/>
              <a:t>a</a:t>
            </a:r>
            <a:r>
              <a:rPr lang="en-US" sz="3200" dirty="0"/>
              <a:t> </a:t>
            </a:r>
            <a:r>
              <a:rPr lang="en-US" sz="3200" dirty="0" err="1" smtClean="0"/>
              <a:t>nagyméretű</a:t>
            </a:r>
            <a:r>
              <a:rPr lang="hu-HU" sz="3200" dirty="0" smtClean="0"/>
              <a:t> </a:t>
            </a:r>
            <a:r>
              <a:rPr lang="en-US" sz="3200" dirty="0" err="1" smtClean="0"/>
              <a:t>intézményi</a:t>
            </a:r>
            <a:r>
              <a:rPr lang="en-US" sz="3200" dirty="0" smtClean="0"/>
              <a:t> </a:t>
            </a:r>
            <a:r>
              <a:rPr lang="en-US" sz="3200" dirty="0"/>
              <a:t>épületek mellett kiemelkedő és egyedi építészeti minőséget és stílust képvisel a </a:t>
            </a:r>
            <a:r>
              <a:rPr lang="en-US" sz="3200" dirty="0" err="1"/>
              <a:t>Jurcsik-féle</a:t>
            </a:r>
            <a:r>
              <a:rPr lang="en-US" sz="3200" dirty="0"/>
              <a:t> </a:t>
            </a:r>
            <a:r>
              <a:rPr lang="en-US" sz="3200" dirty="0" err="1"/>
              <a:t>városközpont</a:t>
            </a:r>
            <a:r>
              <a:rPr lang="en-US" sz="3200" dirty="0"/>
              <a:t> </a:t>
            </a:r>
            <a:endParaRPr lang="hu-HU" sz="3200" dirty="0"/>
          </a:p>
          <a:p>
            <a:pPr algn="just"/>
            <a:r>
              <a:rPr lang="hu-HU" sz="3200" dirty="0"/>
              <a:t>nagy lehetőség</a:t>
            </a:r>
            <a:r>
              <a:rPr lang="en-US" sz="3200" dirty="0"/>
              <a:t>, hogy a néhány évtizede domináns autóhasználat és a városi élet egyéb elemeinek kiszolgálása között új egyensúly </a:t>
            </a:r>
            <a:r>
              <a:rPr lang="en-US" sz="3200" dirty="0" err="1"/>
              <a:t>jöjjön</a:t>
            </a:r>
            <a:r>
              <a:rPr lang="en-US" sz="3200" dirty="0"/>
              <a:t> </a:t>
            </a:r>
            <a:r>
              <a:rPr lang="en-US" sz="3200" dirty="0" err="1"/>
              <a:t>létre</a:t>
            </a:r>
            <a:endParaRPr lang="hu-HU" sz="3200" dirty="0"/>
          </a:p>
          <a:p>
            <a:pPr algn="just"/>
            <a:endParaRPr lang="hu-H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84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6798"/>
            <a:ext cx="9892714" cy="1325563"/>
          </a:xfrm>
        </p:spPr>
        <p:txBody>
          <a:bodyPr>
            <a:noAutofit/>
          </a:bodyPr>
          <a:lstStyle/>
          <a:p>
            <a:r>
              <a:rPr lang="en-US" altLang="hu-HU" sz="2000" b="1" dirty="0">
                <a:solidFill>
                  <a:schemeClr val="tx1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</a:t>
            </a:r>
            <a:r>
              <a:rPr lang="en-US" altLang="hu-HU" sz="2000" b="1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|</a:t>
            </a:r>
            <a:r>
              <a:rPr lang="hu-HU" altLang="hu-HU" sz="2000" b="1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</a:rPr>
              <a:t>PROMÉTHEUSZ PARK </a:t>
            </a:r>
            <a:r>
              <a:rPr lang="hu-HU" sz="2000" b="1" dirty="0">
                <a:solidFill>
                  <a:schemeClr val="accent2"/>
                </a:solidFill>
              </a:rPr>
              <a:t>NÖVÉNYZET </a:t>
            </a:r>
            <a:r>
              <a:rPr lang="en-US" sz="2000" b="1" dirty="0">
                <a:solidFill>
                  <a:schemeClr val="accent2"/>
                </a:solidFill>
              </a:rPr>
              <a:t>MEGÚJÍTÁSA, </a:t>
            </a:r>
            <a:r>
              <a:rPr lang="hu-HU" sz="2000" b="1" dirty="0">
                <a:solidFill>
                  <a:schemeClr val="accent2"/>
                </a:solidFill>
              </a:rPr>
              <a:t>A BABITS MIHÁLY KÚLTÚRÁLIS KÖZPONT ÉS 160 LAKÁSOS KÖZÖTTI TÉR</a:t>
            </a:r>
            <a:r>
              <a:rPr lang="en-US" sz="2000" b="1" dirty="0">
                <a:solidFill>
                  <a:schemeClr val="accent2"/>
                </a:solidFill>
              </a:rPr>
              <a:t> ÁTALAKÍTÁSA A JELENLEGI TÉRHASZNÁLATOKNAK MEGFELELŐEN</a:t>
            </a:r>
            <a:r>
              <a:rPr lang="hu-HU" sz="2000" b="1" dirty="0">
                <a:solidFill>
                  <a:schemeClr val="accent2"/>
                </a:solidFill>
              </a:rPr>
              <a:t>, JÁTSZÓTÉR BŐVÍTÉS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811" y="241300"/>
            <a:ext cx="9731706" cy="39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5" y="1362361"/>
            <a:ext cx="9047657" cy="508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6039" y="7842249"/>
            <a:ext cx="973170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7346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695" y="2039139"/>
            <a:ext cx="4600077" cy="34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228" y="1191711"/>
            <a:ext cx="7234114" cy="5511542"/>
            <a:chOff x="1935" y="-3047"/>
            <a:chExt cx="11672" cy="1178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" y="-3047"/>
              <a:ext cx="11672" cy="11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5" y="2797"/>
              <a:ext cx="1577" cy="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1136" y="679"/>
              <a:ext cx="2" cy="724"/>
              <a:chOff x="11136" y="679"/>
              <a:chExt cx="2" cy="724"/>
            </a:xfrm>
          </p:grpSpPr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11136" y="679"/>
                <a:ext cx="2" cy="724"/>
              </a:xfrm>
              <a:custGeom>
                <a:avLst/>
                <a:gdLst>
                  <a:gd name="T0" fmla="+- 0 1403 679"/>
                  <a:gd name="T1" fmla="*/ 1403 h 724"/>
                  <a:gd name="T2" fmla="+- 0 679 679"/>
                  <a:gd name="T3" fmla="*/ 679 h 724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4">
                    <a:moveTo>
                      <a:pt x="0" y="724"/>
                    </a:moveTo>
                    <a:lnTo>
                      <a:pt x="0" y="0"/>
                    </a:lnTo>
                  </a:path>
                </a:pathLst>
              </a:custGeom>
              <a:noFill/>
              <a:ln w="4838">
                <a:solidFill>
                  <a:srgbClr val="606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 dirty="0"/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7907" y="2500"/>
              <a:ext cx="2" cy="1630"/>
              <a:chOff x="7907" y="2500"/>
              <a:chExt cx="2" cy="1630"/>
            </a:xfrm>
          </p:grpSpPr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7907" y="2500"/>
                <a:ext cx="2" cy="1630"/>
              </a:xfrm>
              <a:custGeom>
                <a:avLst/>
                <a:gdLst>
                  <a:gd name="T0" fmla="+- 0 4130 2500"/>
                  <a:gd name="T1" fmla="*/ 4130 h 1630"/>
                  <a:gd name="T2" fmla="+- 0 2500 2500"/>
                  <a:gd name="T3" fmla="*/ 2500 h 163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630">
                    <a:moveTo>
                      <a:pt x="0" y="1630"/>
                    </a:moveTo>
                    <a:lnTo>
                      <a:pt x="0" y="0"/>
                    </a:lnTo>
                  </a:path>
                </a:pathLst>
              </a:custGeom>
              <a:noFill/>
              <a:ln w="4838">
                <a:solidFill>
                  <a:srgbClr val="8C8C8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 dirty="0"/>
              </a:p>
            </p:txBody>
          </p:sp>
        </p:grp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1715" y="5612"/>
              <a:ext cx="1653" cy="2"/>
              <a:chOff x="11715" y="5612"/>
              <a:chExt cx="1653" cy="2"/>
            </a:xfrm>
          </p:grpSpPr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11715" y="5612"/>
                <a:ext cx="1653" cy="2"/>
              </a:xfrm>
              <a:custGeom>
                <a:avLst/>
                <a:gdLst>
                  <a:gd name="T0" fmla="+- 0 11715 11715"/>
                  <a:gd name="T1" fmla="*/ T0 w 1653"/>
                  <a:gd name="T2" fmla="+- 0 13368 11715"/>
                  <a:gd name="T3" fmla="*/ T2 w 165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653">
                    <a:moveTo>
                      <a:pt x="0" y="0"/>
                    </a:moveTo>
                    <a:lnTo>
                      <a:pt x="1653" y="0"/>
                    </a:lnTo>
                  </a:path>
                </a:pathLst>
              </a:custGeom>
              <a:noFill/>
              <a:ln w="9674">
                <a:solidFill>
                  <a:srgbClr val="6B6B6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 dirty="0"/>
              </a:p>
            </p:txBody>
          </p:sp>
        </p:grp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98425"/>
            <a:ext cx="10515600" cy="676275"/>
          </a:xfrm>
        </p:spPr>
        <p:txBody>
          <a:bodyPr>
            <a:noAutofit/>
          </a:bodyPr>
          <a:lstStyle/>
          <a:p>
            <a:r>
              <a:rPr lang="en-US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2000" dirty="0"/>
              <a:t>PROMÉTHEUSZ PARK </a:t>
            </a:r>
            <a:r>
              <a:rPr lang="hu-HU" sz="2000" dirty="0"/>
              <a:t>NÖVÉNYZET </a:t>
            </a:r>
            <a:r>
              <a:rPr lang="en-US" sz="2000" dirty="0"/>
              <a:t>MEGÚJÍTÁSA, </a:t>
            </a:r>
            <a:r>
              <a:rPr lang="hu-HU" sz="2000" dirty="0"/>
              <a:t>A BABITS MIHÁLY KÚLTÚRÁLIS KÖZPONT ÉS 160 LAKÁSOS KÖZÖTTI TÉR</a:t>
            </a:r>
            <a:r>
              <a:rPr lang="en-US" sz="2000" dirty="0"/>
              <a:t> ÁTALAKÍTÁSA A JELENLEGI TÉRHASZNÁLATOKNAK MEGFELELŐEN</a:t>
            </a:r>
            <a:r>
              <a:rPr lang="hu-HU" sz="2000" dirty="0"/>
              <a:t>, JÁTSZÓTÉR BŐVÍTÉS 1. változat</a:t>
            </a:r>
          </a:p>
        </p:txBody>
      </p:sp>
    </p:spTree>
    <p:extLst>
      <p:ext uri="{BB962C8B-B14F-4D97-AF65-F5344CB8AC3E}">
        <p14:creationId xmlns:p14="http://schemas.microsoft.com/office/powerpoint/2010/main" val="1614587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93002"/>
            <a:ext cx="10151165" cy="1266066"/>
          </a:xfrm>
        </p:spPr>
        <p:txBody>
          <a:bodyPr>
            <a:noAutofit/>
          </a:bodyPr>
          <a:lstStyle/>
          <a:p>
            <a:r>
              <a:rPr lang="en-US" altLang="hu-HU" sz="2800" b="1" dirty="0">
                <a:solidFill>
                  <a:schemeClr val="tx1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</a:t>
            </a:r>
            <a:r>
              <a:rPr lang="en-US" altLang="hu-HU" sz="2800" b="1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|</a:t>
            </a:r>
            <a:r>
              <a:rPr lang="hu-HU" altLang="hu-HU" sz="2800" b="1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</a:rPr>
              <a:t>PROMÉTHEUSZ PARK </a:t>
            </a:r>
            <a:r>
              <a:rPr lang="hu-HU" sz="2800" b="1" dirty="0">
                <a:solidFill>
                  <a:schemeClr val="accent2"/>
                </a:solidFill>
              </a:rPr>
              <a:t>NÖVÉNYZET </a:t>
            </a:r>
            <a:r>
              <a:rPr lang="en-US" sz="2800" b="1" dirty="0">
                <a:solidFill>
                  <a:schemeClr val="accent2"/>
                </a:solidFill>
              </a:rPr>
              <a:t>MEGÚJÍTÁSA, MEGFELELŐEN</a:t>
            </a:r>
            <a:r>
              <a:rPr lang="hu-HU" sz="2800" b="1" dirty="0">
                <a:solidFill>
                  <a:schemeClr val="accent2"/>
                </a:solidFill>
              </a:rPr>
              <a:t>, JÁTSZÓTÉR BŐVÍTÉS, </a:t>
            </a:r>
            <a:r>
              <a:rPr lang="hu-HU" sz="3200" b="1" u="sng" dirty="0">
                <a:solidFill>
                  <a:schemeClr val="accent2"/>
                </a:solidFill>
              </a:rPr>
              <a:t>SZÖKŐKÚT, VIZES TÉRRENDEZÉS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0630627" cy="38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" y="1744227"/>
            <a:ext cx="8984974" cy="475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9850" y="7858124"/>
            <a:ext cx="106306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3390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17" y="4007127"/>
            <a:ext cx="4227047" cy="26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643" y="1430387"/>
            <a:ext cx="3853218" cy="214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2" y="3975504"/>
            <a:ext cx="3875500" cy="271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6" y="494306"/>
            <a:ext cx="4569698" cy="27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0630627" cy="38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9850" y="7858124"/>
            <a:ext cx="106306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15313" y="332677"/>
            <a:ext cx="5185088" cy="1325563"/>
          </a:xfrm>
        </p:spPr>
        <p:txBody>
          <a:bodyPr>
            <a:noAutofit/>
          </a:bodyPr>
          <a:lstStyle/>
          <a:p>
            <a:r>
              <a:rPr lang="hu-HU" sz="3200" b="1" u="sng" dirty="0">
                <a:solidFill>
                  <a:schemeClr val="accent2"/>
                </a:solidFill>
              </a:rPr>
              <a:t>FITNESS, JÁTSZÓTÉR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8973800" y="10964863"/>
            <a:ext cx="107950" cy="122237"/>
            <a:chOff x="22232" y="-382"/>
            <a:chExt cx="171" cy="193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22232" y="-382"/>
              <a:ext cx="171" cy="193"/>
            </a:xfrm>
            <a:custGeom>
              <a:avLst/>
              <a:gdLst>
                <a:gd name="T0" fmla="+- 0 22232 22232"/>
                <a:gd name="T1" fmla="*/ T0 w 171"/>
                <a:gd name="T2" fmla="+- 0 -189 -382"/>
                <a:gd name="T3" fmla="*/ -189 h 193"/>
                <a:gd name="T4" fmla="+- 0 22403 22232"/>
                <a:gd name="T5" fmla="*/ T4 w 171"/>
                <a:gd name="T6" fmla="+- 0 -189 -382"/>
                <a:gd name="T7" fmla="*/ -189 h 193"/>
                <a:gd name="T8" fmla="+- 0 22403 22232"/>
                <a:gd name="T9" fmla="*/ T8 w 171"/>
                <a:gd name="T10" fmla="+- 0 -382 -382"/>
                <a:gd name="T11" fmla="*/ -382 h 193"/>
                <a:gd name="T12" fmla="+- 0 22232 22232"/>
                <a:gd name="T13" fmla="*/ T12 w 171"/>
                <a:gd name="T14" fmla="+- 0 -382 -382"/>
                <a:gd name="T15" fmla="*/ -382 h 193"/>
                <a:gd name="T16" fmla="+- 0 22232 22232"/>
                <a:gd name="T17" fmla="*/ T16 w 171"/>
                <a:gd name="T18" fmla="+- 0 -189 -382"/>
                <a:gd name="T19" fmla="*/ -189 h 1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1" h="193">
                  <a:moveTo>
                    <a:pt x="0" y="193"/>
                  </a:moveTo>
                  <a:lnTo>
                    <a:pt x="171" y="193"/>
                  </a:lnTo>
                  <a:lnTo>
                    <a:pt x="171" y="0"/>
                  </a:lnTo>
                  <a:lnTo>
                    <a:pt x="0" y="0"/>
                  </a:lnTo>
                  <a:lnTo>
                    <a:pt x="0" y="193"/>
                  </a:lnTo>
                  <a:close/>
                </a:path>
              </a:pathLst>
            </a:custGeom>
            <a:noFill/>
            <a:ln w="900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</p:grp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289713" y="11031538"/>
            <a:ext cx="146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u-HU" sz="12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25</a:t>
            </a:r>
            <a:endParaRPr kumimoji="0" lang="en-US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856163" y="31543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69752" tIns="710976" rIns="444360" bIns="177744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856163" y="79168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856163" y="109648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u-H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altLang="hu-H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hu-HU" altLang="hu-H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71" y="3975504"/>
            <a:ext cx="2352845" cy="270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305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751" y="702745"/>
            <a:ext cx="3955115" cy="23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0310" y="26768"/>
            <a:ext cx="5130800" cy="241301"/>
          </a:xfrm>
        </p:spPr>
        <p:txBody>
          <a:bodyPr>
            <a:normAutofit fontScale="90000"/>
          </a:bodyPr>
          <a:lstStyle/>
          <a:p>
            <a:r>
              <a:rPr lang="hu-HU" b="1" u="sng" dirty="0">
                <a:solidFill>
                  <a:schemeClr val="accent2"/>
                </a:solidFill>
              </a:rPr>
              <a:t>KORTÁRS JÁTSZÓTÉR</a:t>
            </a:r>
            <a:endParaRPr lang="hu-H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04" y="3517863"/>
            <a:ext cx="2507544" cy="294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853" y="3524159"/>
            <a:ext cx="3842385" cy="294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97" y="705869"/>
            <a:ext cx="4509754" cy="23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9689763" y="11503025"/>
            <a:ext cx="107950" cy="122238"/>
            <a:chOff x="22232" y="-382"/>
            <a:chExt cx="171" cy="193"/>
          </a:xfrm>
        </p:grpSpPr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22232" y="-382"/>
              <a:ext cx="171" cy="193"/>
            </a:xfrm>
            <a:custGeom>
              <a:avLst/>
              <a:gdLst>
                <a:gd name="T0" fmla="+- 0 22232 22232"/>
                <a:gd name="T1" fmla="*/ T0 w 171"/>
                <a:gd name="T2" fmla="+- 0 -189 -382"/>
                <a:gd name="T3" fmla="*/ -189 h 193"/>
                <a:gd name="T4" fmla="+- 0 22403 22232"/>
                <a:gd name="T5" fmla="*/ T4 w 171"/>
                <a:gd name="T6" fmla="+- 0 -189 -382"/>
                <a:gd name="T7" fmla="*/ -189 h 193"/>
                <a:gd name="T8" fmla="+- 0 22403 22232"/>
                <a:gd name="T9" fmla="*/ T8 w 171"/>
                <a:gd name="T10" fmla="+- 0 -382 -382"/>
                <a:gd name="T11" fmla="*/ -382 h 193"/>
                <a:gd name="T12" fmla="+- 0 22232 22232"/>
                <a:gd name="T13" fmla="*/ T12 w 171"/>
                <a:gd name="T14" fmla="+- 0 -382 -382"/>
                <a:gd name="T15" fmla="*/ -382 h 193"/>
                <a:gd name="T16" fmla="+- 0 22232 22232"/>
                <a:gd name="T17" fmla="*/ T16 w 171"/>
                <a:gd name="T18" fmla="+- 0 -189 -382"/>
                <a:gd name="T19" fmla="*/ -189 h 1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1" h="193">
                  <a:moveTo>
                    <a:pt x="0" y="193"/>
                  </a:moveTo>
                  <a:lnTo>
                    <a:pt x="171" y="193"/>
                  </a:lnTo>
                  <a:lnTo>
                    <a:pt x="171" y="0"/>
                  </a:lnTo>
                  <a:lnTo>
                    <a:pt x="0" y="0"/>
                  </a:lnTo>
                  <a:lnTo>
                    <a:pt x="0" y="193"/>
                  </a:lnTo>
                  <a:close/>
                </a:path>
              </a:pathLst>
            </a:custGeom>
            <a:noFill/>
            <a:ln w="900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</p:grp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994563" y="11569700"/>
            <a:ext cx="1571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u-HU" sz="12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26</a:t>
            </a:r>
            <a:endParaRPr kumimoji="0" lang="en-US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4" y="3517863"/>
            <a:ext cx="3679517" cy="294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572125" y="37115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69752" tIns="710976" rIns="444360" bIns="177744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5572125" y="8474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572125" y="11503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u-H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altLang="hu-H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hu-HU" altLang="hu-H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763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6" y="3656807"/>
            <a:ext cx="2525712" cy="25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05" y="959319"/>
            <a:ext cx="2532063" cy="25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31" y="3693320"/>
            <a:ext cx="2525713" cy="25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244" y="418308"/>
            <a:ext cx="5481638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8" y="927101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-238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9850" y="221840"/>
            <a:ext cx="2876108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u-HU" sz="2800" b="0" i="0" u="sng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TEREPPLASZTIKA</a:t>
            </a:r>
            <a:endParaRPr kumimoji="0" lang="hu-HU" altLang="hu-HU" sz="3200" b="0" i="0" u="sng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177925" y="29479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9850" y="29845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u-HU" sz="10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SÉTÁNY</a:t>
            </a:r>
            <a:endParaRPr kumimoji="0" lang="hu-HU" altLang="hu-H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92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2" y="3632993"/>
            <a:ext cx="2525712" cy="25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1" y="732631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3745705"/>
            <a:ext cx="2525713" cy="25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397" y="992282"/>
            <a:ext cx="4001549" cy="436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420688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16350" y="192063"/>
            <a:ext cx="2168607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u-HU" sz="2800" b="0" i="0" u="sng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NAPVITORLA</a:t>
            </a:r>
            <a:endParaRPr kumimoji="0" lang="hu-HU" altLang="hu-HU" sz="2000" b="0" i="0" u="sng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177925" y="2962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9850" y="2998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u-HU" sz="10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SÉTÁNY</a:t>
            </a:r>
            <a:endParaRPr kumimoji="0" lang="hu-HU" altLang="hu-H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579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7" y="3851274"/>
            <a:ext cx="2525712" cy="25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4" y="935037"/>
            <a:ext cx="2506663" cy="25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4" y="3836987"/>
            <a:ext cx="2525713" cy="25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64357"/>
            <a:ext cx="5481638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" y="1002507"/>
            <a:ext cx="2552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137183" y="254734"/>
            <a:ext cx="227498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u-HU" sz="2800" b="0" i="0" u="sng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VIRÁGOS</a:t>
            </a:r>
            <a:r>
              <a:rPr kumimoji="0" lang="en-US" altLang="hu-HU" sz="2400" b="0" i="0" u="sng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kumimoji="0" lang="en-US" altLang="hu-HU" sz="2800" b="0" i="0" u="sng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RÉT</a:t>
            </a:r>
            <a:endParaRPr kumimoji="0" lang="hu-HU" altLang="hu-HU" sz="2000" b="0" i="0" u="sng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177925" y="3009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15896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906"/>
            <a:ext cx="9611138" cy="581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9404" y="179421"/>
            <a:ext cx="8872330" cy="1039779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schemeClr val="accent2"/>
                </a:solidFill>
              </a:rPr>
              <a:t>A BABITS MIHÁLY KÚLTÚRÁLIS KÖZPONT ÉS 160 LAKÁSOS KÖZÖTTI TÉR</a:t>
            </a:r>
            <a:r>
              <a:rPr lang="en-US" sz="2800" dirty="0">
                <a:solidFill>
                  <a:schemeClr val="accent2"/>
                </a:solidFill>
              </a:rPr>
              <a:t> ÁTALAKÍTÁSA</a:t>
            </a:r>
            <a:endParaRPr lang="hu-HU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94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2177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86275" y="5247447"/>
            <a:ext cx="4180440" cy="1325563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accent2"/>
                </a:solidFill>
              </a:rPr>
              <a:t>A BABITS MIHÁLY KÚLTÚRÁLIS KÖZPONT ÉS 160 LAKÁSOS KÖZÖTTI TÉR</a:t>
            </a:r>
            <a:r>
              <a:rPr lang="en-US" sz="2400" dirty="0">
                <a:solidFill>
                  <a:schemeClr val="accent2"/>
                </a:solidFill>
              </a:rPr>
              <a:t> ÁTALAKÍTÁSA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881950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0"/>
            <a:ext cx="10515600" cy="806970"/>
          </a:xfrm>
        </p:spPr>
        <p:txBody>
          <a:bodyPr/>
          <a:lstStyle/>
          <a:p>
            <a:r>
              <a:rPr lang="en-US" dirty="0"/>
              <a:t>BEAVATKOZÁSI CÉLRENDSZER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619126"/>
            <a:ext cx="9462052" cy="53045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hu-HU" sz="2400" dirty="0"/>
          </a:p>
          <a:p>
            <a:pPr marL="0" indent="0" algn="just">
              <a:buNone/>
            </a:pPr>
            <a:endParaRPr lang="hu-HU" sz="2400" dirty="0"/>
          </a:p>
          <a:p>
            <a:pPr marL="0" indent="0" algn="just">
              <a:buNone/>
            </a:pPr>
            <a:r>
              <a:rPr lang="en-US" sz="2400" dirty="0" err="1"/>
              <a:t>Fejlesztési</a:t>
            </a:r>
            <a:r>
              <a:rPr lang="en-US" sz="2400" dirty="0"/>
              <a:t> szempontok</a:t>
            </a:r>
            <a:r>
              <a:rPr lang="hu-HU" sz="2400" dirty="0"/>
              <a:t>:</a:t>
            </a:r>
          </a:p>
          <a:p>
            <a:pPr algn="just"/>
            <a:r>
              <a:rPr lang="hu-HU" sz="2400" dirty="0"/>
              <a:t>I</a:t>
            </a:r>
            <a:r>
              <a:rPr lang="en-US" sz="2400" dirty="0" err="1"/>
              <a:t>ntegráció</a:t>
            </a:r>
            <a:r>
              <a:rPr lang="en-US" sz="2400" dirty="0"/>
              <a:t> – széttöredezett térláncolat és </a:t>
            </a:r>
            <a:r>
              <a:rPr lang="en-US" sz="2400" dirty="0" err="1"/>
              <a:t>parkszövet</a:t>
            </a:r>
            <a:r>
              <a:rPr lang="en-US" sz="2400" dirty="0"/>
              <a:t> </a:t>
            </a:r>
            <a:r>
              <a:rPr lang="en-US" sz="2400" dirty="0" err="1"/>
              <a:t>megújítása</a:t>
            </a:r>
            <a:endParaRPr lang="hu-HU" sz="2400" dirty="0"/>
          </a:p>
          <a:p>
            <a:pPr algn="just"/>
            <a:r>
              <a:rPr lang="en-US" sz="2400" dirty="0" err="1"/>
              <a:t>Olyan</a:t>
            </a:r>
            <a:r>
              <a:rPr lang="en-US" sz="2400" dirty="0"/>
              <a:t> minőségi köztér-fejlesztést és funkcióbővítést kell végrehajtani, ami évtizedekre fellendítheti a </a:t>
            </a:r>
            <a:r>
              <a:rPr lang="en-US" sz="2400" dirty="0" err="1"/>
              <a:t>Belvárost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782622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71925" y="1819274"/>
            <a:ext cx="8212711" cy="2401819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4636" cy="685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7364" y="6040367"/>
            <a:ext cx="6737993" cy="966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dirty="0">
                <a:solidFill>
                  <a:schemeClr val="accent2"/>
                </a:solidFill>
              </a:rPr>
              <a:t>A BABITS MIHÁLY KÚLTÚRÁLIS KÖZPONT ÉS 160 LAKÁSOS KÖZÖTTI TÉR</a:t>
            </a:r>
            <a:r>
              <a:rPr lang="en-US" sz="2400" dirty="0">
                <a:solidFill>
                  <a:schemeClr val="accent2"/>
                </a:solidFill>
              </a:rPr>
              <a:t> ÁTALAKÍTÁSA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885933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057" y="349259"/>
            <a:ext cx="11239500" cy="1325563"/>
          </a:xfrm>
        </p:spPr>
        <p:txBody>
          <a:bodyPr>
            <a:noAutofit/>
          </a:bodyPr>
          <a:lstStyle/>
          <a:p>
            <a:r>
              <a:rPr lang="en-US" altLang="hu-HU" sz="28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sz="28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hu-HU" sz="2800" dirty="0"/>
              <a:t>L</a:t>
            </a:r>
            <a:r>
              <a:rPr lang="en-US" sz="2800" dirty="0"/>
              <a:t>ISZT FERENC TÉR ÉRTÉKŐRZŐ REKONSTRUKCIÓJA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6835" y="1267475"/>
            <a:ext cx="9462052" cy="5590525"/>
          </a:xfrm>
        </p:spPr>
        <p:txBody>
          <a:bodyPr>
            <a:normAutofit lnSpcReduction="10000"/>
          </a:bodyPr>
          <a:lstStyle/>
          <a:p>
            <a:r>
              <a:rPr lang="hu-HU" sz="2900" dirty="0"/>
              <a:t>Adatok, Fejlesztési elképzelések:</a:t>
            </a:r>
          </a:p>
          <a:p>
            <a:r>
              <a:rPr lang="hu-HU" dirty="0"/>
              <a:t>8350 m2 teljes terület</a:t>
            </a:r>
          </a:p>
          <a:p>
            <a:r>
              <a:rPr lang="hu-HU" dirty="0"/>
              <a:t>1890 m2 zöldfelület</a:t>
            </a:r>
          </a:p>
          <a:p>
            <a:r>
              <a:rPr lang="hu-HU" dirty="0"/>
              <a:t>26 m2 szökőkúti vízfelület</a:t>
            </a:r>
          </a:p>
          <a:p>
            <a:r>
              <a:rPr lang="hu-HU" dirty="0"/>
              <a:t>6434 m2 burkolt felület</a:t>
            </a:r>
          </a:p>
          <a:p>
            <a:r>
              <a:rPr lang="hu-HU" dirty="0"/>
              <a:t>4 db szobor</a:t>
            </a:r>
          </a:p>
          <a:p>
            <a:r>
              <a:rPr lang="hu-HU" dirty="0"/>
              <a:t>223 fm csapadékvíz hálózat </a:t>
            </a:r>
          </a:p>
          <a:p>
            <a:r>
              <a:rPr lang="hu-HU" dirty="0"/>
              <a:t>163 fm szennyvíz hálózat</a:t>
            </a:r>
          </a:p>
          <a:p>
            <a:r>
              <a:rPr lang="hu-HU" dirty="0"/>
              <a:t>124 </a:t>
            </a:r>
            <a:r>
              <a:rPr lang="hu-HU" dirty="0" err="1"/>
              <a:t>fm</a:t>
            </a:r>
            <a:r>
              <a:rPr lang="hu-HU" dirty="0"/>
              <a:t> ivóvízhálózat</a:t>
            </a:r>
          </a:p>
          <a:p>
            <a:r>
              <a:rPr lang="hu-HU" b="1" dirty="0"/>
              <a:t>Igények:</a:t>
            </a:r>
            <a:endParaRPr lang="hu-HU" dirty="0"/>
          </a:p>
          <a:p>
            <a:r>
              <a:rPr lang="hu-HU" dirty="0"/>
              <a:t>burkolt felület csökkentése 10-20 %-al (643-1286 m2), burkolt felület felújítása térkő burkolattal</a:t>
            </a:r>
          </a:p>
          <a:p>
            <a:r>
              <a:rPr lang="hu-HU" dirty="0"/>
              <a:t>zöld felület növelése 30-70 %-al (643-1286 m2)</a:t>
            </a:r>
          </a:p>
          <a:p>
            <a:r>
              <a:rPr lang="hu-HU" dirty="0"/>
              <a:t>20-25 db parkoló kialakítása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820339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01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77800" y="6324491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hu-HU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hu-HU" dirty="0">
                <a:solidFill>
                  <a:schemeClr val="accent2"/>
                </a:solidFill>
              </a:rPr>
              <a:t>L</a:t>
            </a:r>
            <a:r>
              <a:rPr lang="en-US" dirty="0">
                <a:solidFill>
                  <a:schemeClr val="accent2"/>
                </a:solidFill>
              </a:rPr>
              <a:t>ISZT FERENC TÉR ÉRTÉKŐRZŐ REKONSTRUKCIÓJA</a:t>
            </a:r>
            <a:endParaRPr lang="hu-H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34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596668" cy="412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420757" y="6395169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hu-HU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hu-HU" dirty="0">
                <a:solidFill>
                  <a:schemeClr val="accent2"/>
                </a:solidFill>
              </a:rPr>
              <a:t>L</a:t>
            </a:r>
            <a:r>
              <a:rPr lang="en-US" dirty="0">
                <a:solidFill>
                  <a:schemeClr val="accent2"/>
                </a:solidFill>
              </a:rPr>
              <a:t>ISZT FERENC TÉR ÉRTÉKŐRZŐ REKONSTRUKCIÓJA</a:t>
            </a: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06668" y="4310713"/>
            <a:ext cx="11778663" cy="178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5430">
              <a:spcBef>
                <a:spcPts val="290"/>
              </a:spcBef>
              <a:spcAft>
                <a:spcPts val="0"/>
              </a:spcAft>
            </a:pPr>
            <a:r>
              <a:rPr lang="en-US" sz="1600" b="1" dirty="0">
                <a:ea typeface="Corbel" panose="020B0503020204020204" pitchFamily="34" charset="0"/>
                <a:cs typeface="Corbel" panose="020B0503020204020204" pitchFamily="34" charset="0"/>
              </a:rPr>
              <a:t>Liszt Ferenc tér</a:t>
            </a:r>
            <a:endParaRPr lang="hu-HU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231F20"/>
              </a:buClr>
              <a:buSzPts val="1000"/>
              <a:tabLst>
                <a:tab pos="1571625" algn="l"/>
              </a:tabLst>
            </a:pPr>
            <a:r>
              <a:rPr lang="hu-HU" sz="1600" b="1" spc="-20" dirty="0">
                <a:ea typeface="Corbel" panose="020B0503020204020204" pitchFamily="34" charset="0"/>
                <a:cs typeface="Times New Roman" panose="02020603050405020304" pitchFamily="18" charset="0"/>
              </a:rPr>
              <a:t>1. </a:t>
            </a:r>
            <a:r>
              <a:rPr lang="en-US" sz="1600" b="1" spc="-20" dirty="0">
                <a:ea typeface="Corbel" panose="020B0503020204020204" pitchFamily="34" charset="0"/>
                <a:cs typeface="Times New Roman" panose="02020603050405020304" pitchFamily="18" charset="0"/>
              </a:rPr>
              <a:t>k</a:t>
            </a:r>
            <a:r>
              <a:rPr lang="en-US" sz="1600" b="1" dirty="0">
                <a:ea typeface="Corbel" panose="020B0503020204020204" pitchFamily="34" charset="0"/>
                <a:cs typeface="Times New Roman" panose="02020603050405020304" pitchFamily="18" charset="0"/>
              </a:rPr>
              <a:t>özponti reprezentatív tér (agóra)</a:t>
            </a:r>
            <a:endParaRPr lang="hu-HU" sz="1600" b="1" dirty="0"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231F20"/>
              </a:buClr>
              <a:buSzPts val="1000"/>
              <a:tabLst>
                <a:tab pos="1571625" algn="l"/>
              </a:tabLst>
            </a:pPr>
            <a:endParaRPr lang="hu-HU" sz="1600" b="1" dirty="0"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r>
              <a:rPr lang="hu-HU" sz="1600" b="1" spc="-25" dirty="0">
                <a:ea typeface="Corbel" panose="020B0503020204020204" pitchFamily="34" charset="0"/>
                <a:cs typeface="Corbel" panose="020B0503020204020204" pitchFamily="34" charset="0"/>
              </a:rPr>
              <a:t>2. </a:t>
            </a:r>
            <a:r>
              <a:rPr lang="en-US" sz="1600" b="1" dirty="0">
                <a:ea typeface="Corbel" panose="020B0503020204020204" pitchFamily="34" charset="0"/>
                <a:cs typeface="Corbel" panose="020B0503020204020204" pitchFamily="34" charset="0"/>
              </a:rPr>
              <a:t>kapcsolódó</a:t>
            </a:r>
            <a:r>
              <a:rPr lang="en-US" sz="1600" b="1" spc="-25" dirty="0"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1600" b="1" dirty="0">
                <a:ea typeface="Corbel" panose="020B0503020204020204" pitchFamily="34" charset="0"/>
                <a:cs typeface="Corbel" panose="020B0503020204020204" pitchFamily="34" charset="0"/>
              </a:rPr>
              <a:t>gyalogos</a:t>
            </a:r>
            <a:r>
              <a:rPr lang="en-US" sz="1600" b="1" spc="-25" dirty="0"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1600" b="1" dirty="0">
                <a:ea typeface="Corbel" panose="020B0503020204020204" pitchFamily="34" charset="0"/>
                <a:cs typeface="Corbel" panose="020B0503020204020204" pitchFamily="34" charset="0"/>
              </a:rPr>
              <a:t>tengelyek</a:t>
            </a:r>
            <a:r>
              <a:rPr lang="en-US" sz="1600" b="1" spc="-25" dirty="0"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1600" b="1" dirty="0">
                <a:ea typeface="Corbel" panose="020B0503020204020204" pitchFamily="34" charset="0"/>
                <a:cs typeface="Corbel" panose="020B0503020204020204" pitchFamily="34" charset="0"/>
              </a:rPr>
              <a:t>és</a:t>
            </a:r>
            <a:r>
              <a:rPr lang="en-US" sz="1600" b="1" spc="-20" dirty="0"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1600" b="1" dirty="0">
                <a:ea typeface="Corbel" panose="020B0503020204020204" pitchFamily="34" charset="0"/>
                <a:cs typeface="Corbel" panose="020B0503020204020204" pitchFamily="34" charset="0"/>
              </a:rPr>
              <a:t>mellékterek</a:t>
            </a:r>
            <a:endParaRPr lang="hu-HU" sz="1600" b="1" dirty="0"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endParaRPr lang="hu-HU" sz="10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endParaRPr lang="hu-HU" sz="10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2000" b="1" dirty="0"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endParaRPr lang="hu-HU" sz="1600" b="1" dirty="0"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r>
              <a:rPr lang="hu-HU" sz="1600" b="1" dirty="0">
                <a:ea typeface="Corbel" panose="020B0503020204020204" pitchFamily="34" charset="0"/>
                <a:cs typeface="Times New Roman" panose="02020603050405020304" pitchFamily="18" charset="0"/>
              </a:rPr>
              <a:t>3. </a:t>
            </a:r>
            <a:r>
              <a:rPr lang="en-US" sz="1600" b="1" dirty="0">
                <a:ea typeface="Corbel" panose="020B0503020204020204" pitchFamily="34" charset="0"/>
                <a:cs typeface="Times New Roman" panose="02020603050405020304" pitchFamily="18" charset="0"/>
              </a:rPr>
              <a:t>térrendszerre illesztett gyalogos át</a:t>
            </a:r>
            <a:r>
              <a:rPr lang="en-US" sz="1600" b="1" spc="-20" dirty="0">
                <a:ea typeface="Corbel" panose="020B0503020204020204" pitchFamily="34" charset="0"/>
                <a:cs typeface="Times New Roman" panose="02020603050405020304" pitchFamily="18" charset="0"/>
              </a:rPr>
              <a:t>k</a:t>
            </a:r>
            <a:r>
              <a:rPr lang="en-US" sz="1600" b="1" dirty="0">
                <a:ea typeface="Corbel" panose="020B0503020204020204" pitchFamily="34" charset="0"/>
                <a:cs typeface="Times New Roman" panose="02020603050405020304" pitchFamily="18" charset="0"/>
              </a:rPr>
              <a:t>elő helyek</a:t>
            </a:r>
            <a:endParaRPr lang="hu-HU" sz="1600" b="1" dirty="0"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endParaRPr lang="hu-HU" sz="1600" b="1" dirty="0"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endParaRPr lang="hu-HU" sz="1600" b="1" dirty="0"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endParaRPr lang="hu-HU" sz="1600" b="1" dirty="0"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r>
              <a:rPr lang="hu-HU" sz="1600" b="1" dirty="0">
                <a:ea typeface="Corbel" panose="020B0503020204020204" pitchFamily="34" charset="0"/>
                <a:cs typeface="Times New Roman" panose="02020603050405020304" pitchFamily="18" charset="0"/>
              </a:rPr>
              <a:t>4. </a:t>
            </a:r>
            <a:r>
              <a:rPr lang="en-US" sz="1600" b="1" dirty="0">
                <a:ea typeface="Corbel" panose="020B0503020204020204" pitchFamily="34" charset="0"/>
                <a:cs typeface="Times New Roman" panose="02020603050405020304" pitchFamily="18" charset="0"/>
              </a:rPr>
              <a:t>megújítot</a:t>
            </a:r>
            <a:r>
              <a:rPr lang="en-US" sz="1600" b="1" spc="-25" dirty="0">
                <a:ea typeface="Corbel" panose="020B0503020204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ea typeface="Corbel" panose="020B0503020204020204" pitchFamily="34" charset="0"/>
                <a:cs typeface="Times New Roman" panose="02020603050405020304" pitchFamily="18" charset="0"/>
              </a:rPr>
              <a:t>-bejárható zöldfelüle</a:t>
            </a:r>
            <a:r>
              <a:rPr lang="en-US" sz="1600" b="1" dirty="0">
                <a:latin typeface="Corbel" panose="020B050302020402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t</a:t>
            </a:r>
            <a:endParaRPr lang="hu-HU" sz="1600" b="1" dirty="0">
              <a:effectLst/>
              <a:latin typeface="Corbel" panose="020B0503020204020204" pitchFamily="34" charset="0"/>
              <a:ea typeface="Corbel" panose="020B05030202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935896" y="4427443"/>
            <a:ext cx="779227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56055">
              <a:spcAft>
                <a:spcPts val="0"/>
              </a:spcAft>
            </a:pPr>
            <a:r>
              <a:rPr lang="en-US" sz="1600" b="1" dirty="0">
                <a:ea typeface="Corbel" panose="020B0503020204020204" pitchFamily="34" charset="0"/>
                <a:cs typeface="Corbel" panose="020B0503020204020204" pitchFamily="34" charset="0"/>
              </a:rPr>
              <a:t>5.</a:t>
            </a:r>
            <a:r>
              <a:rPr lang="en-US" sz="1600" b="1" spc="-30" dirty="0"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1600" b="1" dirty="0">
                <a:ea typeface="Corbel" panose="020B0503020204020204" pitchFamily="34" charset="0"/>
                <a:cs typeface="Corbel" panose="020B0503020204020204" pitchFamily="34" charset="0"/>
              </a:rPr>
              <a:t>gyalogos</a:t>
            </a:r>
            <a:r>
              <a:rPr lang="en-US" sz="1600" b="1" spc="-25" dirty="0"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1600" b="1" dirty="0">
                <a:ea typeface="Corbel" panose="020B0503020204020204" pitchFamily="34" charset="0"/>
                <a:cs typeface="Corbel" panose="020B0503020204020204" pitchFamily="34" charset="0"/>
              </a:rPr>
              <a:t>tengelyek</a:t>
            </a:r>
            <a:endParaRPr lang="hu-HU" sz="1600" b="1" dirty="0"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56055">
              <a:spcAft>
                <a:spcPts val="0"/>
              </a:spcAft>
            </a:pPr>
            <a:r>
              <a:rPr lang="en-US" sz="1600" b="1" dirty="0">
                <a:ea typeface="Corbel" panose="020B0503020204020204" pitchFamily="34" charset="0"/>
                <a:cs typeface="Times New Roman" panose="02020603050405020304" pitchFamily="18" charset="0"/>
              </a:rPr>
              <a:t>6. „Kis</a:t>
            </a:r>
            <a:r>
              <a:rPr lang="en-US" sz="1600" b="1" spc="-20" dirty="0">
                <a:ea typeface="Corbel" panose="020B0503020204020204" pitchFamily="34" charset="0"/>
                <a:cs typeface="Times New Roman" panose="02020603050405020304" pitchFamily="18" charset="0"/>
              </a:rPr>
              <a:t>k</a:t>
            </a:r>
            <a:r>
              <a:rPr lang="en-US" sz="1600" b="1" dirty="0">
                <a:ea typeface="Corbel" panose="020B0503020204020204" pitchFamily="34" charset="0"/>
                <a:cs typeface="Times New Roman" panose="02020603050405020304" pitchFamily="18" charset="0"/>
              </a:rPr>
              <a:t>orzó-</a:t>
            </a:r>
            <a:r>
              <a:rPr lang="en-US" sz="1600" b="1" spc="-20" dirty="0">
                <a:ea typeface="Corbel" panose="020B0503020204020204" pitchFamily="34" charset="0"/>
                <a:cs typeface="Times New Roman" panose="02020603050405020304" pitchFamily="18" charset="0"/>
              </a:rPr>
              <a:t>k</a:t>
            </a:r>
            <a:r>
              <a:rPr lang="en-US" sz="1600" b="1" dirty="0">
                <a:ea typeface="Corbel" panose="020B0503020204020204" pitchFamily="34" charset="0"/>
                <a:cs typeface="Times New Roman" panose="02020603050405020304" pitchFamily="18" charset="0"/>
              </a:rPr>
              <a:t>ert” kialakítása (padok, berendezések, világítások, planténerek, növénykiültetések)</a:t>
            </a:r>
            <a:endParaRPr lang="hu-HU" sz="1600" b="1" dirty="0"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56055">
              <a:spcAft>
                <a:spcPts val="0"/>
              </a:spcAft>
            </a:pPr>
            <a:r>
              <a:rPr lang="en-US" sz="1600" b="1" dirty="0">
                <a:ea typeface="Corbel" panose="020B0503020204020204" pitchFamily="34" charset="0"/>
                <a:cs typeface="Corbel" panose="020B0503020204020204" pitchFamily="34" charset="0"/>
              </a:rPr>
              <a:t>7.</a:t>
            </a:r>
            <a:r>
              <a:rPr lang="en-US" sz="1600" b="1" spc="-55" dirty="0"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1600" b="1" dirty="0">
                <a:ea typeface="Corbel" panose="020B0503020204020204" pitchFamily="34" charset="0"/>
                <a:cs typeface="Corbel" panose="020B0503020204020204" pitchFamily="34" charset="0"/>
              </a:rPr>
              <a:t>kitelepülés</a:t>
            </a:r>
            <a:endParaRPr lang="hu-HU" sz="1600" b="1" dirty="0"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5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	            	  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8. megújított par</a:t>
            </a:r>
            <a:r>
              <a:rPr lang="en-US" sz="1600" b="1" spc="-25" dirty="0"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oló (fásítás,</a:t>
            </a:r>
            <a:r>
              <a:rPr lang="hu-H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pc="-20" dirty="0"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özvilágítás, </a:t>
            </a:r>
            <a:r>
              <a:rPr lang="en-U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gyalogos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tengel</a:t>
            </a:r>
            <a:r>
              <a:rPr lang="en-US" sz="1600" b="1" spc="-35" dirty="0" err="1"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4269516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559" y="-17932"/>
            <a:ext cx="362202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10" y="3449988"/>
            <a:ext cx="3692525" cy="32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60" y="-17932"/>
            <a:ext cx="372954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220" y="3424350"/>
            <a:ext cx="3751017" cy="328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37"/>
            <a:ext cx="3619500" cy="309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" y="3424350"/>
            <a:ext cx="3619500" cy="33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6675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6675" y="4429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6675" y="4429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6675" y="8515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2349500" y="310138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hu-HU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hu-HU" dirty="0">
                <a:solidFill>
                  <a:schemeClr val="accent2"/>
                </a:solidFill>
              </a:rPr>
              <a:t>L</a:t>
            </a:r>
            <a:r>
              <a:rPr lang="en-US" dirty="0">
                <a:solidFill>
                  <a:schemeClr val="accent2"/>
                </a:solidFill>
              </a:rPr>
              <a:t>ISZT FERENC TÉR ÉRTÉKŐRZŐ REKONSTRUKCIÓJA</a:t>
            </a:r>
            <a:endParaRPr lang="hu-H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93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11620500" cy="6552320"/>
          </a:xfr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11200" y="-12319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31664" tIns="469752" rIns="431664" bIns="177744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11200" y="7388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u-H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n-US" altLang="hu-H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31664" tIns="469752" rIns="431664" bIns="177744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8620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u-H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n-US" altLang="hu-H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4597400" y="6548113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hu-HU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dirty="0">
                <a:solidFill>
                  <a:schemeClr val="accent2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hu-HU" dirty="0">
                <a:solidFill>
                  <a:schemeClr val="accent2"/>
                </a:solidFill>
              </a:rPr>
              <a:t>L</a:t>
            </a:r>
            <a:r>
              <a:rPr lang="en-US" dirty="0">
                <a:solidFill>
                  <a:schemeClr val="accent2"/>
                </a:solidFill>
              </a:rPr>
              <a:t>ISZT FERENC TÉR ÉRTÉKŐRZŐ REKONSTRUKCIÓJA</a:t>
            </a:r>
            <a:endParaRPr lang="hu-H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68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0987" y="134414"/>
            <a:ext cx="10515600" cy="1325563"/>
          </a:xfrm>
        </p:spPr>
        <p:txBody>
          <a:bodyPr>
            <a:normAutofit/>
          </a:bodyPr>
          <a:lstStyle/>
          <a:p>
            <a:r>
              <a:rPr lang="hu-HU" sz="5400" dirty="0"/>
              <a:t>Összefoglaló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86971"/>
            <a:ext cx="12192000" cy="5871029"/>
          </a:xfrm>
        </p:spPr>
        <p:txBody>
          <a:bodyPr>
            <a:normAutofit fontScale="92500"/>
          </a:bodyPr>
          <a:lstStyle/>
          <a:p>
            <a:r>
              <a:rPr lang="hu-HU" sz="4000" dirty="0"/>
              <a:t>38415 m2 teljes tervezési terület </a:t>
            </a:r>
          </a:p>
          <a:p>
            <a:r>
              <a:rPr lang="hu-HU" sz="4000" dirty="0"/>
              <a:t>19204 m2 zöldfelület növelése 4500 m2-el , megújítás, parkosítás, több 10.000 db növény telepítés</a:t>
            </a:r>
          </a:p>
          <a:p>
            <a:r>
              <a:rPr lang="hu-HU" sz="4000" dirty="0"/>
              <a:t>18671 m2 burkolt felület csökkentés 4500 m2-el, megújítás, kb.: 300 pad telepítés</a:t>
            </a:r>
          </a:p>
          <a:p>
            <a:r>
              <a:rPr lang="hu-HU" sz="4000" dirty="0"/>
              <a:t>422 m2 szökőkúti vízfelület megújítás, átalakítás</a:t>
            </a:r>
          </a:p>
          <a:p>
            <a:r>
              <a:rPr lang="hu-HU" sz="4000" dirty="0"/>
              <a:t>118 m2 játszótéri felület növelése a háromszorosára 350 m2-re, megújítás</a:t>
            </a:r>
          </a:p>
          <a:p>
            <a:r>
              <a:rPr lang="hu-HU" sz="4000" dirty="0"/>
              <a:t>Fizetős parkolók kialakítása kb. 100 db</a:t>
            </a:r>
          </a:p>
        </p:txBody>
      </p:sp>
    </p:spTree>
    <p:extLst>
      <p:ext uri="{BB962C8B-B14F-4D97-AF65-F5344CB8AC3E}">
        <p14:creationId xmlns:p14="http://schemas.microsoft.com/office/powerpoint/2010/main" val="422967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29209" y="2407459"/>
            <a:ext cx="10515600" cy="1643289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5400"/>
              <a:t>KÖSZÖNÖM </a:t>
            </a:r>
            <a:r>
              <a:rPr lang="hu-HU" sz="5400" dirty="0"/>
              <a:t>A MEGTISZTELŐ FIGYELMET!</a:t>
            </a:r>
          </a:p>
        </p:txBody>
      </p:sp>
      <p:sp>
        <p:nvSpPr>
          <p:cNvPr id="5" name="Téglalap 4"/>
          <p:cNvSpPr/>
          <p:nvPr/>
        </p:nvSpPr>
        <p:spPr>
          <a:xfrm>
            <a:off x="3021828" y="4302059"/>
            <a:ext cx="4213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SZEKSZÁRD ZÖLD VÁROS  KONCEPCIÓ TERV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2656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CÉLOK</a:t>
            </a:r>
            <a:br>
              <a:rPr lang="en-US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69273" y="662781"/>
            <a:ext cx="9557829" cy="5885411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hu-HU" dirty="0"/>
              <a:t>a</a:t>
            </a:r>
            <a:r>
              <a:rPr lang="en-US" dirty="0"/>
              <a:t> </a:t>
            </a:r>
            <a:r>
              <a:rPr lang="hu-HU" dirty="0"/>
              <a:t>városközpont</a:t>
            </a:r>
            <a:r>
              <a:rPr lang="en-US" dirty="0"/>
              <a:t> </a:t>
            </a:r>
            <a:r>
              <a:rPr lang="hu-HU" dirty="0"/>
              <a:t>harmonikus</a:t>
            </a:r>
            <a:r>
              <a:rPr lang="en-US" dirty="0"/>
              <a:t> </a:t>
            </a:r>
            <a:r>
              <a:rPr lang="hu-HU" dirty="0"/>
              <a:t>rendszerbe</a:t>
            </a:r>
            <a:r>
              <a:rPr lang="en-US" dirty="0"/>
              <a:t> szervezett megújítása, a térrendszer kiváló adottságainak </a:t>
            </a:r>
            <a:r>
              <a:rPr lang="en-US" dirty="0" err="1"/>
              <a:t>értékőrző</a:t>
            </a:r>
            <a:r>
              <a:rPr lang="en-US" dirty="0"/>
              <a:t> </a:t>
            </a:r>
            <a:r>
              <a:rPr lang="en-US" dirty="0" err="1"/>
              <a:t>fejlesztése</a:t>
            </a:r>
            <a:r>
              <a:rPr lang="en-US" dirty="0"/>
              <a:t> </a:t>
            </a:r>
            <a:endParaRPr lang="hu-HU" dirty="0"/>
          </a:p>
          <a:p>
            <a:pPr marL="0" indent="0" algn="just">
              <a:spcBef>
                <a:spcPts val="0"/>
              </a:spcBef>
              <a:buNone/>
            </a:pPr>
            <a:endParaRPr lang="hu-HU" dirty="0"/>
          </a:p>
          <a:p>
            <a:pPr algn="just">
              <a:spcBef>
                <a:spcPts val="0"/>
              </a:spcBef>
            </a:pPr>
            <a:r>
              <a:rPr lang="hu-HU" dirty="0"/>
              <a:t>a</a:t>
            </a:r>
            <a:r>
              <a:rPr lang="en-US" dirty="0"/>
              <a:t> város jövőképének megfelelő térbeli követelmények pontos megfogalmazása és ezek arányos, </a:t>
            </a:r>
            <a:r>
              <a:rPr lang="en-US" dirty="0" err="1"/>
              <a:t>igényes</a:t>
            </a:r>
            <a:r>
              <a:rPr lang="en-US" dirty="0"/>
              <a:t> </a:t>
            </a:r>
            <a:r>
              <a:rPr lang="en-US" dirty="0" err="1"/>
              <a:t>tervezése</a:t>
            </a:r>
            <a:endParaRPr lang="hu-HU" dirty="0"/>
          </a:p>
          <a:p>
            <a:pPr marL="0" indent="0" algn="just">
              <a:spcBef>
                <a:spcPts val="0"/>
              </a:spcBef>
              <a:buNone/>
            </a:pPr>
            <a:r>
              <a:rPr lang="hu-HU" dirty="0"/>
              <a:t> </a:t>
            </a:r>
          </a:p>
          <a:p>
            <a:pPr algn="just">
              <a:spcBef>
                <a:spcPts val="0"/>
              </a:spcBef>
            </a:pPr>
            <a:r>
              <a:rPr lang="hu-HU" dirty="0"/>
              <a:t>a</a:t>
            </a:r>
            <a:r>
              <a:rPr lang="en-US" dirty="0"/>
              <a:t> városi környezet olyan minőségi fejlesztése, amely már önmagában generálja a </a:t>
            </a:r>
            <a:r>
              <a:rPr lang="en-US" dirty="0" err="1"/>
              <a:t>magánszektor</a:t>
            </a:r>
            <a:r>
              <a:rPr lang="en-US" dirty="0"/>
              <a:t> </a:t>
            </a:r>
            <a:r>
              <a:rPr lang="en-US" dirty="0" err="1"/>
              <a:t>fejlesztéseit</a:t>
            </a:r>
            <a:endParaRPr lang="hu-HU" dirty="0"/>
          </a:p>
          <a:p>
            <a:pPr marL="0" indent="0" algn="just">
              <a:spcBef>
                <a:spcPts val="0"/>
              </a:spcBef>
              <a:buNone/>
            </a:pPr>
            <a:r>
              <a:rPr lang="hu-HU" dirty="0"/>
              <a:t> </a:t>
            </a:r>
          </a:p>
          <a:p>
            <a:pPr algn="just">
              <a:spcBef>
                <a:spcPts val="0"/>
              </a:spcBef>
            </a:pPr>
            <a:r>
              <a:rPr lang="hu-HU" dirty="0"/>
              <a:t>a</a:t>
            </a:r>
            <a:r>
              <a:rPr lang="en-US" dirty="0"/>
              <a:t> városmagon kívül élő</a:t>
            </a:r>
            <a:r>
              <a:rPr lang="hu-HU" dirty="0"/>
              <a:t> lakosság be</a:t>
            </a:r>
            <a:r>
              <a:rPr lang="en-US" dirty="0"/>
              <a:t>csábítá</a:t>
            </a:r>
            <a:r>
              <a:rPr lang="hu-HU" dirty="0"/>
              <a:t>sa</a:t>
            </a:r>
            <a:r>
              <a:rPr lang="en-US" dirty="0"/>
              <a:t>, ezzel növelve a terület használati intenzitását, erősítve a város </a:t>
            </a:r>
            <a:r>
              <a:rPr lang="en-US" dirty="0" err="1"/>
              <a:t>területi</a:t>
            </a:r>
            <a:r>
              <a:rPr lang="en-US" dirty="0"/>
              <a:t> </a:t>
            </a:r>
            <a:r>
              <a:rPr lang="en-US" dirty="0" err="1"/>
              <a:t>integritását</a:t>
            </a:r>
            <a:r>
              <a:rPr lang="hu-HU" dirty="0"/>
              <a:t> </a:t>
            </a:r>
          </a:p>
          <a:p>
            <a:pPr algn="just">
              <a:spcBef>
                <a:spcPts val="0"/>
              </a:spcBef>
            </a:pPr>
            <a:endParaRPr lang="hu-HU" dirty="0"/>
          </a:p>
          <a:p>
            <a:pPr algn="just">
              <a:spcBef>
                <a:spcPts val="0"/>
              </a:spcBef>
            </a:pPr>
            <a:r>
              <a:rPr lang="hu-HU" dirty="0"/>
              <a:t>a</a:t>
            </a:r>
            <a:r>
              <a:rPr lang="en-US" dirty="0"/>
              <a:t> belvárosi </a:t>
            </a:r>
            <a:r>
              <a:rPr lang="en-US" dirty="0" err="1"/>
              <a:t>lakókörnyezet</a:t>
            </a:r>
            <a:r>
              <a:rPr lang="en-US" dirty="0"/>
              <a:t> </a:t>
            </a:r>
            <a:r>
              <a:rPr lang="en-US" dirty="0" err="1"/>
              <a:t>minőségjavítása</a:t>
            </a:r>
            <a:endParaRPr lang="hu-HU" dirty="0"/>
          </a:p>
          <a:p>
            <a:pPr algn="just">
              <a:spcBef>
                <a:spcPts val="0"/>
              </a:spcBef>
            </a:pPr>
            <a:endParaRPr lang="hu-HU" dirty="0"/>
          </a:p>
          <a:p>
            <a:pPr algn="just">
              <a:spcBef>
                <a:spcPts val="0"/>
              </a:spcBef>
            </a:pPr>
            <a:r>
              <a:rPr lang="hu-HU" dirty="0"/>
              <a:t>a </a:t>
            </a:r>
            <a:r>
              <a:rPr lang="en-US" dirty="0" err="1"/>
              <a:t>gyalogosok</a:t>
            </a:r>
            <a:r>
              <a:rPr lang="en-US" dirty="0"/>
              <a:t> előnye és biztonsága kiemelten kezelendő, a jó hálózati adottságoknak megfelelően a parkolási </a:t>
            </a:r>
            <a:r>
              <a:rPr lang="en-US" dirty="0" err="1"/>
              <a:t>feltételek</a:t>
            </a:r>
            <a:r>
              <a:rPr lang="en-US" dirty="0"/>
              <a:t> </a:t>
            </a:r>
            <a:r>
              <a:rPr lang="hu-HU" dirty="0" err="1"/>
              <a:t>fejelsztése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19825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5750" y="159026"/>
            <a:ext cx="10024441" cy="1109663"/>
          </a:xfrm>
        </p:spPr>
        <p:txBody>
          <a:bodyPr/>
          <a:lstStyle/>
          <a:p>
            <a:r>
              <a:rPr lang="en-US" dirty="0"/>
              <a:t>BEAVATKOZÁSI TERÜLETEK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5750" y="1109663"/>
            <a:ext cx="10912337" cy="5589311"/>
          </a:xfrm>
        </p:spPr>
        <p:txBody>
          <a:bodyPr>
            <a:normAutofit fontScale="92500"/>
          </a:bodyPr>
          <a:lstStyle/>
          <a:p>
            <a:r>
              <a:rPr lang="en-US" sz="3900" dirty="0" err="1"/>
              <a:t>magas</a:t>
            </a:r>
            <a:r>
              <a:rPr lang="en-US" sz="3900" dirty="0"/>
              <a:t> minőségű városi szabadidős tengely kialakítása a Szent István </a:t>
            </a:r>
            <a:r>
              <a:rPr lang="en-US" sz="3900" dirty="0" err="1"/>
              <a:t>tér</a:t>
            </a:r>
            <a:r>
              <a:rPr lang="hu-HU" sz="3900" dirty="0"/>
              <a:t> - a Múzeum és a nyilvános WC közötti területen</a:t>
            </a:r>
          </a:p>
          <a:p>
            <a:pPr lvl="0"/>
            <a:r>
              <a:rPr lang="en-US" sz="3900" dirty="0"/>
              <a:t>Luther tér - keleti tengely szakasz</a:t>
            </a:r>
            <a:r>
              <a:rPr lang="hu-HU" sz="3900" dirty="0"/>
              <a:t> rekonstrukciója</a:t>
            </a:r>
          </a:p>
          <a:p>
            <a:pPr lvl="0"/>
            <a:r>
              <a:rPr lang="en-US" sz="3900" dirty="0"/>
              <a:t>Prométheusz park </a:t>
            </a:r>
            <a:r>
              <a:rPr lang="hu-HU" sz="3900" dirty="0"/>
              <a:t>növényzet </a:t>
            </a:r>
            <a:r>
              <a:rPr lang="en-US" sz="3900" dirty="0"/>
              <a:t>megújítása, </a:t>
            </a:r>
            <a:r>
              <a:rPr lang="hu-HU" sz="3900" dirty="0"/>
              <a:t>a Babits Mihály Kúltúrális Központ és 160 lakásos közötti tér</a:t>
            </a:r>
            <a:r>
              <a:rPr lang="en-US" sz="3900" dirty="0"/>
              <a:t> átalakítása a jelenlegi térhasználatoknak megfelelően</a:t>
            </a:r>
            <a:r>
              <a:rPr lang="hu-HU" sz="3900" dirty="0"/>
              <a:t>, játszótér bővítés</a:t>
            </a:r>
          </a:p>
          <a:p>
            <a:r>
              <a:rPr lang="hu-HU" sz="3900" dirty="0"/>
              <a:t>L</a:t>
            </a:r>
            <a:r>
              <a:rPr lang="en-US" sz="3900" dirty="0"/>
              <a:t>iszt Ferenc tér értékőrző rekonstrukciója</a:t>
            </a:r>
            <a:endParaRPr lang="hu-HU" sz="39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2763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73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0629" y="185530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SZEKSZÁRD ZÖLD VÁROS |</a:t>
            </a:r>
            <a:r>
              <a:rPr lang="hu-HU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br>
              <a:rPr lang="hu-HU" altLang="hu-HU" sz="2000" dirty="0">
                <a:solidFill>
                  <a:srgbClr val="231F20"/>
                </a:solidFill>
                <a:ea typeface="Corbel" panose="020B0503020204020204" pitchFamily="34" charset="0"/>
                <a:cs typeface="Corbel" panose="020B0503020204020204" pitchFamily="34" charset="0"/>
              </a:rPr>
            </a:br>
            <a:r>
              <a:rPr lang="en-US" sz="2000" dirty="0"/>
              <a:t>ÚJ, MAGAS MINŐSÉGŰ VÁROSI SZABADIDŐS TENGELY KIALAKÍTÁSA 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en-US" sz="2000" dirty="0"/>
              <a:t>A SZENT ISTVÁN TÉR</a:t>
            </a:r>
            <a:r>
              <a:rPr lang="hu-HU" sz="2000" dirty="0"/>
              <a:t> A MÚZEUM ÉS NYILVÁNOS WC KÖZÖTTI TERÜLETEN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0629" y="1262742"/>
            <a:ext cx="12061371" cy="5595257"/>
          </a:xfrm>
        </p:spPr>
        <p:txBody>
          <a:bodyPr>
            <a:normAutofit/>
          </a:bodyPr>
          <a:lstStyle/>
          <a:p>
            <a:r>
              <a:rPr lang="hu-HU" sz="2900" dirty="0"/>
              <a:t>Adatok, Fejlesztési elképzelések:</a:t>
            </a:r>
          </a:p>
          <a:p>
            <a:r>
              <a:rPr lang="hu-HU" dirty="0"/>
              <a:t>12140 m2 teljes terület</a:t>
            </a:r>
          </a:p>
          <a:p>
            <a:r>
              <a:rPr lang="hu-HU" dirty="0"/>
              <a:t>8320 m2 zöld felület</a:t>
            </a:r>
          </a:p>
          <a:p>
            <a:r>
              <a:rPr lang="hu-HU" dirty="0"/>
              <a:t>3820 m2 burkolt felület</a:t>
            </a:r>
          </a:p>
          <a:p>
            <a:r>
              <a:rPr lang="hu-HU" dirty="0"/>
              <a:t>3 db szobor </a:t>
            </a:r>
          </a:p>
          <a:p>
            <a:r>
              <a:rPr lang="hu-HU" dirty="0"/>
              <a:t>12 db emlékmű</a:t>
            </a:r>
          </a:p>
          <a:p>
            <a:r>
              <a:rPr lang="hu-HU" dirty="0"/>
              <a:t>390 fm csapadékvíz hálózat </a:t>
            </a:r>
          </a:p>
          <a:p>
            <a:r>
              <a:rPr lang="hu-HU" dirty="0"/>
              <a:t>20 fm szennyvíz hálózat </a:t>
            </a:r>
          </a:p>
          <a:p>
            <a:r>
              <a:rPr lang="hu-HU" dirty="0"/>
              <a:t>300 fm ivóvízhálózat </a:t>
            </a:r>
          </a:p>
          <a:p>
            <a:r>
              <a:rPr lang="hu-HU" b="1" dirty="0"/>
              <a:t>Igények:</a:t>
            </a:r>
            <a:endParaRPr lang="hu-HU" dirty="0"/>
          </a:p>
          <a:p>
            <a:r>
              <a:rPr lang="hu-HU" dirty="0"/>
              <a:t>burkolt felület csökkentése 5-10%-al (191-382 m2)</a:t>
            </a:r>
          </a:p>
          <a:p>
            <a:r>
              <a:rPr lang="hu-HU" dirty="0"/>
              <a:t>zöldfelület növelése 2-5 %-al (164-416 m2)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45240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79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51701" cy="59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69752" tIns="469752" rIns="469752" bIns="177744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281560" y="-1824875"/>
            <a:ext cx="11753124" cy="295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69752" tIns="710976" rIns="469752" bIns="1777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u-HU" sz="14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ea typeface="Corbel" panose="020B0503020204020204" pitchFamily="34" charset="0"/>
              <a:cs typeface="Corbel" panose="020B05030202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4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400" dirty="0">
              <a:solidFill>
                <a:srgbClr val="231F20"/>
              </a:solidFill>
              <a:latin typeface="Arial" panose="020B0604020202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4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2000" dirty="0">
              <a:solidFill>
                <a:srgbClr val="231F20"/>
              </a:solidFill>
              <a:latin typeface="Arial" panose="020B0604020202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  <a:p>
            <a:r>
              <a:rPr kumimoji="0" lang="en-US" altLang="hu-HU" sz="20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SZEKSZÁRD ZÖLD VÁROS </a:t>
            </a:r>
            <a:r>
              <a:rPr kumimoji="0" lang="en-US" altLang="hu-HU" sz="20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|</a:t>
            </a:r>
            <a:r>
              <a:rPr kumimoji="0" lang="hu-HU" altLang="hu-HU" sz="2000" b="0" i="0" u="none" strike="noStrike" cap="none" normalizeH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2000" dirty="0"/>
              <a:t>ÚJ, MAGAS MINŐSÉGŰ VÁROSI SZABADIDŐS TENGELY KIALAKÍTÁSA </a:t>
            </a:r>
            <a:endParaRPr lang="hu-HU" sz="2000" dirty="0"/>
          </a:p>
          <a:p>
            <a:r>
              <a:rPr lang="hu-HU" sz="2000" dirty="0"/>
              <a:t>		               </a:t>
            </a:r>
            <a:r>
              <a:rPr lang="en-US" sz="2000" dirty="0"/>
              <a:t>A SZENT ISTVÁN TÉR</a:t>
            </a:r>
            <a:r>
              <a:rPr lang="hu-HU" sz="2000" dirty="0"/>
              <a:t> A MÚZEUM ÉS NYILVÁNOS WC KÖZÖTTI TERÜLETEN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625201"/>
      </p:ext>
    </p:extLst>
  </p:cSld>
  <p:clrMapOvr>
    <a:masterClrMapping/>
  </p:clrMapOvr>
</p:sld>
</file>

<file path=ppt/theme/theme1.xml><?xml version="1.0" encoding="utf-8"?>
<a:theme xmlns:a="http://schemas.openxmlformats.org/drawingml/2006/main" name="Dimenzió">
  <a:themeElements>
    <a:clrScheme name="Dimenzió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519</TotalTime>
  <Words>820</Words>
  <Application>Microsoft Office PowerPoint</Application>
  <PresentationFormat>Szélesvásznú</PresentationFormat>
  <Paragraphs>157</Paragraphs>
  <Slides>38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5" baseType="lpstr">
      <vt:lpstr>Arial</vt:lpstr>
      <vt:lpstr>Calibri</vt:lpstr>
      <vt:lpstr>Corbel</vt:lpstr>
      <vt:lpstr>Times New Roman</vt:lpstr>
      <vt:lpstr>Trebuchet MS</vt:lpstr>
      <vt:lpstr>Wingdings 3</vt:lpstr>
      <vt:lpstr>Dimenzió</vt:lpstr>
      <vt:lpstr>PowerPoint bemutató</vt:lpstr>
      <vt:lpstr>BEVEZETÉS</vt:lpstr>
      <vt:lpstr>BEAVATKOZÁSI CÉLRENDSZER</vt:lpstr>
      <vt:lpstr>CÉLOK </vt:lpstr>
      <vt:lpstr>BEAVATKOZÁSI TERÜLETEK</vt:lpstr>
      <vt:lpstr>PowerPoint bemutató</vt:lpstr>
      <vt:lpstr>SZEKSZÁRD ZÖLD VÁROS |  ÚJ, MAGAS MINŐSÉGŰ VÁROSI SZABADIDŐS TENGELY KIALAKÍTÁSA  A SZENT ISTVÁN TÉR A MÚZEUM ÉS NYILVÁNOS WC KÖZÖTTI TERÜLETEN</vt:lpstr>
      <vt:lpstr>PowerPoint bemutató</vt:lpstr>
      <vt:lpstr>PowerPoint bemutató</vt:lpstr>
      <vt:lpstr>SZEKSZÁRD ZÖLD VÁROS | ÚJ, MAGAS MINŐSÉGŰ VÁROSI SZABADIDŐS TENGELY KIALAKÍTÁSA  A SZENT ISTVÁN TÉR A MÚZEUM ÉS NYILVÁNOS WC KÖZÖTTI TERÜLETEN </vt:lpstr>
      <vt:lpstr>SZEKSZÁRD ZÖLD VÁROS | ÚJ, MAGAS MINŐSÉGŰ VÁROSI SZABADIDŐS TENGELY KIALAKÍTÁSA                   A SZENT ISTVÁN TÉR A MÚZEUM ÉS NYILVÁNOS WC KÖZÖTTI TERÜLETEN</vt:lpstr>
      <vt:lpstr> SZEKSZÁRD ZÖLD VÁROS | LUTHER TÉR - KELETI TENGELY SZAKASZ REKONSTRUKCIÓJA </vt:lpstr>
      <vt:lpstr>PowerPoint bemutató</vt:lpstr>
      <vt:lpstr>PowerPoint bemutató</vt:lpstr>
      <vt:lpstr>SZEKSZÁRD ZÖLD VÁROS | LUTHER TÉR - KELETI TENGELY SZAKASZ REKONSTRUKCIÓJA 1. VÁLTOZAT</vt:lpstr>
      <vt:lpstr>SZEKSZÁRD ZÖLD VÁROS |  LUTHER TÉR - KELETI TENGELY SZAKASZ REKONSTRUKCIÓJA 2. VÁLTOZAT</vt:lpstr>
      <vt:lpstr>SZEKSZÁRD ZÖLD VÁROS | LUTHER TÉR - KELETI TENGELY SZAKASZ REKONSTRUKCIÓJA </vt:lpstr>
      <vt:lpstr>SZEKSZÁRD ZÖLD VÁROS | PROMÉTHEUSZ PARK NÖVÉNYZET MEGÚJÍTÁSA, A BABITS MIHÁLY KÚLTÚRÁLIS KÖZPONT ÉS 160 LAKÁSOS KÖZÖTTI TÉR ÁTALAKÍTÁSA A JELENLEGI TÉRHASZNÁLATOKNAK MEGFELELŐEN, JÁTSZÓTÉR BŐVÍTÉS</vt:lpstr>
      <vt:lpstr>PowerPoint bemutató</vt:lpstr>
      <vt:lpstr>SZEKSZÁRD ZÖLD VÁROS | PROMÉTHEUSZ PARK NÖVÉNYZET MEGÚJÍTÁSA, A BABITS MIHÁLY KÚLTÚRÁLIS KÖZPONT ÉS 160 LAKÁSOS KÖZÖTTI TÉR ÁTALAKÍTÁSA A JELENLEGI TÉRHASZNÁLATOKNAK MEGFELELŐEN, JÁTSZÓTÉR BŐVÍTÉS</vt:lpstr>
      <vt:lpstr>SZEKSZÁRD ZÖLD VÁROS | PROMÉTHEUSZ PARK NÖVÉNYZET MEGÚJÍTÁSA, A BABITS MIHÁLY KÚLTÚRÁLIS KÖZPONT ÉS 160 LAKÁSOS KÖZÖTTI TÉR ÁTALAKÍTÁSA A JELENLEGI TÉRHASZNÁLATOKNAK MEGFELELŐEN, JÁTSZÓTÉR BŐVÍTÉS 1. változat</vt:lpstr>
      <vt:lpstr>SZEKSZÁRD ZÖLD VÁROS | PROMÉTHEUSZ PARK NÖVÉNYZET MEGÚJÍTÁSA, MEGFELELŐEN, JÁTSZÓTÉR BŐVÍTÉS, SZÖKŐKÚT, VIZES TÉRRENDEZÉS</vt:lpstr>
      <vt:lpstr>FITNESS, JÁTSZÓTÉR</vt:lpstr>
      <vt:lpstr>KORTÁRS JÁTSZÓTÉR</vt:lpstr>
      <vt:lpstr>PowerPoint bemutató</vt:lpstr>
      <vt:lpstr>PowerPoint bemutató</vt:lpstr>
      <vt:lpstr>PowerPoint bemutató</vt:lpstr>
      <vt:lpstr>A BABITS MIHÁLY KÚLTÚRÁLIS KÖZPONT ÉS 160 LAKÁSOS KÖZÖTTI TÉR ÁTALAKÍTÁSA</vt:lpstr>
      <vt:lpstr>A BABITS MIHÁLY KÚLTÚRÁLIS KÖZPONT ÉS 160 LAKÁSOS KÖZÖTTI TÉR ÁTALAKÍTÁSA</vt:lpstr>
      <vt:lpstr>PowerPoint bemutató</vt:lpstr>
      <vt:lpstr>SZEKSZÁRD ZÖLD VÁROS | LISZT FERENC TÉR ÉRTÉKŐRZŐ REKONSTRUKCIÓJA</vt:lpstr>
      <vt:lpstr>PowerPoint bemutató</vt:lpstr>
      <vt:lpstr>PowerPoint bemutató</vt:lpstr>
      <vt:lpstr>PowerPoint bemutató</vt:lpstr>
      <vt:lpstr>PowerPoint bemutató</vt:lpstr>
      <vt:lpstr>PowerPoint bemutató</vt:lpstr>
      <vt:lpstr>Összefoglaló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Windows-felhasználó</dc:creator>
  <cp:lastModifiedBy>Dévai-Horváth Krisztina</cp:lastModifiedBy>
  <cp:revision>41</cp:revision>
  <cp:lastPrinted>2019-10-03T14:12:54Z</cp:lastPrinted>
  <dcterms:created xsi:type="dcterms:W3CDTF">2019-09-24T13:33:58Z</dcterms:created>
  <dcterms:modified xsi:type="dcterms:W3CDTF">2019-10-03T14:13:44Z</dcterms:modified>
</cp:coreProperties>
</file>